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6" r:id="rId3"/>
    <p:sldId id="261" r:id="rId4"/>
    <p:sldId id="264" r:id="rId5"/>
    <p:sldId id="265" r:id="rId6"/>
    <p:sldId id="258" r:id="rId7"/>
    <p:sldId id="259" r:id="rId8"/>
    <p:sldId id="267" r:id="rId9"/>
    <p:sldId id="266" r:id="rId10"/>
    <p:sldId id="268" r:id="rId11"/>
    <p:sldId id="270" r:id="rId12"/>
    <p:sldId id="269" r:id="rId13"/>
    <p:sldId id="272" r:id="rId14"/>
    <p:sldId id="271" r:id="rId15"/>
    <p:sldId id="273" r:id="rId16"/>
    <p:sldId id="274" r:id="rId17"/>
    <p:sldId id="275" r:id="rId18"/>
    <p:sldId id="276" r:id="rId19"/>
    <p:sldId id="263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Raleway" panose="020B0503030101060003" pitchFamily="34" charset="0"/>
      <p:regular r:id="rId29"/>
      <p:bold r:id="rId30"/>
      <p:italic r:id="rId31"/>
      <p:boldItalic r:id="rId32"/>
    </p:embeddedFont>
    <p:embeddedFont>
      <p:font typeface="Raleway Light" panose="020B0403030101060003" pitchFamily="34" charset="0"/>
      <p:regular r:id="rId33"/>
      <p:italic r:id="rId34"/>
    </p:embeddedFont>
    <p:embeddedFont>
      <p:font typeface="Raleway Medium" panose="020B0603030101060003" pitchFamily="34" charset="0"/>
      <p:regular r:id="rId35"/>
      <p:italic r:id="rId36"/>
    </p:embeddedFont>
    <p:embeddedFont>
      <p:font typeface="Raleway SemiBold" panose="020B0703030101060003" pitchFamily="34" charset="0"/>
      <p:bold r:id="rId37"/>
      <p:boldItalic r:id="rId3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18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digttitel &amp; Textst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1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digttitel &amp; Textst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platzhalter 1">
            <a:extLst>
              <a:ext uri="{FF2B5EF4-FFF2-40B4-BE49-F238E27FC236}">
                <a16:creationId xmlns:a16="http://schemas.microsoft.com/office/drawing/2014/main" id="{18AD09C5-8C50-487A-1AB7-3E20E13C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0" y="365125"/>
            <a:ext cx="5359399" cy="322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>
                <a:solidFill>
                  <a:schemeClr val="bg2">
                    <a:lumMod val="25000"/>
                  </a:schemeClr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de-DE" dirty="0"/>
              <a:t>Thema</a:t>
            </a:r>
            <a:br>
              <a:rPr lang="de-DE" dirty="0"/>
            </a:br>
            <a:r>
              <a:rPr lang="de-DE" dirty="0"/>
              <a:t>(Untertitel)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514FEFF2-7B98-03B8-1F3E-FD9173877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0" y="3612662"/>
            <a:ext cx="4318000" cy="828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Predigttext</a:t>
            </a:r>
          </a:p>
        </p:txBody>
      </p:sp>
    </p:spTree>
    <p:extLst>
      <p:ext uri="{BB962C8B-B14F-4D97-AF65-F5344CB8AC3E}">
        <p14:creationId xmlns:p14="http://schemas.microsoft.com/office/powerpoint/2010/main" val="10940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95ED324-CE05-4B20-6BFA-5913F1C185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4670" y="1485901"/>
            <a:ext cx="6633329" cy="202406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algn="l"/>
            <a:r>
              <a:rPr lang="de-DE" sz="4800" dirty="0">
                <a:latin typeface="Raleway Light" panose="020B0403030101060003" pitchFamily="34" charset="0"/>
              </a:rPr>
              <a:t>Unterpunkt</a:t>
            </a:r>
            <a:br>
              <a:rPr lang="de-DE" sz="4800" dirty="0">
                <a:latin typeface="Raleway" panose="020B0503030101060003" pitchFamily="34" charset="0"/>
              </a:rPr>
            </a:br>
            <a:r>
              <a:rPr lang="de-DE" sz="4800" dirty="0">
                <a:latin typeface="Raleway" panose="020B0503030101060003" pitchFamily="34" charset="0"/>
              </a:rPr>
              <a:t>(</a:t>
            </a:r>
            <a:r>
              <a:rPr lang="de-DE" sz="4800" dirty="0">
                <a:latin typeface="Raleway SemiBold" panose="020B0703030101060003" pitchFamily="34" charset="0"/>
              </a:rPr>
              <a:t>Untertitel)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AE22A605-D608-A33E-9CD8-90C1225A0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672" y="3602038"/>
            <a:ext cx="4361982" cy="521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algn="l"/>
            <a:r>
              <a:rPr lang="de-DE" dirty="0">
                <a:latin typeface="Raleway Light" panose="020B0403030101060003" pitchFamily="34" charset="0"/>
              </a:rPr>
              <a:t>Bibelstelle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981A0C6-B45A-44E2-E7A0-D9C857D680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575" y="1485901"/>
            <a:ext cx="2057400" cy="1195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80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de-DE" dirty="0"/>
              <a:t>1.</a:t>
            </a:r>
          </a:p>
        </p:txBody>
      </p:sp>
      <p:pic>
        <p:nvPicPr>
          <p:cNvPr id="3" name="Grafik 2" descr="Ein Bild, das Skifahren, Person, Schatten, draußen enthält.&#10;&#10;Automatisch generierte Beschreibung">
            <a:extLst>
              <a:ext uri="{FF2B5EF4-FFF2-40B4-BE49-F238E27FC236}">
                <a16:creationId xmlns:a16="http://schemas.microsoft.com/office/drawing/2014/main" id="{76D7FCA3-18A9-A933-5B66-3146A6DC9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0"/>
            <a:ext cx="311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6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 mit Bibe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587E797-413D-DBBE-126D-9E7A3A3EB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08477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2EAEBC-4305-DBBE-C675-53945F97C9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526" y="668338"/>
            <a:ext cx="2816225" cy="1441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bg2">
                    <a:lumMod val="25000"/>
                  </a:schemeClr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de-DE" dirty="0">
                <a:latin typeface="Raleway" panose="020B0503030101060003" pitchFamily="34" charset="0"/>
              </a:rPr>
              <a:t>Thema</a:t>
            </a:r>
          </a:p>
          <a:p>
            <a:pPr lvl="0"/>
            <a:r>
              <a:rPr lang="de-DE" dirty="0">
                <a:latin typeface="Raleway" panose="020B0503030101060003" pitchFamily="34" charset="0"/>
              </a:rPr>
              <a:t>(Untertitel)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2C6CA0-4E74-9ADC-8161-19EBFCD7FF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526" y="2400300"/>
            <a:ext cx="2816225" cy="2347913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>
              <a:buFont typeface="+mj-lt"/>
              <a:buAutoNum type="arabicPeriod"/>
              <a:defRPr sz="2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… Unterpunkt</a:t>
            </a:r>
          </a:p>
          <a:p>
            <a:pPr lvl="0"/>
            <a:r>
              <a:rPr lang="de-DE" dirty="0"/>
              <a:t>… Unterpunkt</a:t>
            </a:r>
          </a:p>
          <a:p>
            <a:pPr lvl="0"/>
            <a:r>
              <a:rPr lang="de-DE" dirty="0"/>
              <a:t>… Unterpunkt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AD7FC9C-726B-7DA5-BACE-3691EC319E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1388" y="668338"/>
            <a:ext cx="8335962" cy="57499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de-DE" dirty="0"/>
              <a:t>Bibeltext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9C45E33-C17A-AB20-6493-9621F8BF45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1388" y="6418263"/>
            <a:ext cx="8335962" cy="35181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de-DE" dirty="0"/>
              <a:t>Bibelstelle</a:t>
            </a:r>
          </a:p>
        </p:txBody>
      </p:sp>
    </p:spTree>
    <p:extLst>
      <p:ext uri="{BB962C8B-B14F-4D97-AF65-F5344CB8AC3E}">
        <p14:creationId xmlns:p14="http://schemas.microsoft.com/office/powerpoint/2010/main" val="20883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C58A646-4C8F-6B00-1D01-7980294C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9BE2-7225-4EAA-8B4A-91BF869D9A9F}" type="datetimeFigureOut">
              <a:rPr lang="de-DE" smtClean="0"/>
              <a:t>12.11.2023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D67C86-E2FB-5F0D-B800-A8127093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B08737-0821-5E1B-0908-CFAAEEE8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B94C-7258-4874-81F4-E1DE537ACC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72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2" r:id="rId3"/>
    <p:sldLayoutId id="2147483651" r:id="rId4"/>
    <p:sldLayoutId id="2147483650" r:id="rId5"/>
    <p:sldLayoutId id="21474836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Wolke, Baum, Verkehrsschild enthält.&#10;&#10;Automatisch generierte Beschreibung">
            <a:extLst>
              <a:ext uri="{FF2B5EF4-FFF2-40B4-BE49-F238E27FC236}">
                <a16:creationId xmlns:a16="http://schemas.microsoft.com/office/drawing/2014/main" id="{17243B20-8225-9C3C-98AA-678ECCFDD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r="5323" b="-2"/>
          <a:stretch/>
        </p:blipFill>
        <p:spPr>
          <a:xfrm rot="10800000"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Grafik 3" descr="Ein Bild, das draußen, Gras, Pflanze, Text enthält.&#10;&#10;Automatisch generierte Beschreibung">
            <a:extLst>
              <a:ext uri="{FF2B5EF4-FFF2-40B4-BE49-F238E27FC236}">
                <a16:creationId xmlns:a16="http://schemas.microsoft.com/office/drawing/2014/main" id="{81C5A088-F6EA-F928-78D6-CA98C459F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2" r="1" b="30807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0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633926"/>
            <a:ext cx="3077752" cy="3114288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will… (V.1-2a)</a:t>
            </a:r>
          </a:p>
          <a:p>
            <a:r>
              <a:rPr lang="de-DE" dirty="0"/>
              <a:t>Der Auswuchs:</a:t>
            </a:r>
            <a:br>
              <a:rPr lang="de-DE" dirty="0"/>
            </a:br>
            <a:r>
              <a:rPr lang="de-DE" dirty="0"/>
              <a:t>Ich sündige…</a:t>
            </a:r>
            <a:br>
              <a:rPr lang="de-DE" dirty="0"/>
            </a:br>
            <a:r>
              <a:rPr lang="de-DE" dirty="0"/>
              <a:t>(V.2b-3)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 startAt="2"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Ihr begehrt und habt nichts; 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tötet und neidet und könnt nichts erlangen; ihr streitet und führt Krieg.</a:t>
            </a:r>
          </a:p>
          <a:p>
            <a:endParaRPr lang="de-DE" dirty="0"/>
          </a:p>
          <a:p>
            <a:r>
              <a:rPr lang="de-DE" b="1" dirty="0"/>
              <a:t>Matthäus 5,21-22:</a:t>
            </a:r>
            <a:endParaRPr lang="de-DE" b="1" dirty="0">
              <a:solidFill>
                <a:schemeClr val="bg2">
                  <a:lumMod val="25000"/>
                </a:schemeClr>
              </a:solidFill>
            </a:endParaRPr>
          </a:p>
          <a:p>
            <a:pPr marL="514350" indent="-514350">
              <a:buAutoNum type="arabicPlain" startAt="21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habt gehört, dass zu den Alten gesagt ist: Du sollst nicht töten; wer aber töten wird, der wird dem Gericht verfallen sein. </a:t>
            </a:r>
            <a:endParaRPr lang="de-DE" dirty="0"/>
          </a:p>
          <a:p>
            <a:pPr marL="514350" indent="-514350">
              <a:buAutoNum type="arabicPlain" startAt="21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aber sage euch, dass jeder, der seinem Bruder zürnt, dem Gericht verfallen sein wird; wer aber zu seinem Bruder sagt: Raka!, dem Hohen Rat verfallen sein wird; wer aber sagt: Du Narr!, der Hölle des Feuers verfallen sein wird.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4,2</a:t>
            </a:r>
          </a:p>
        </p:txBody>
      </p:sp>
    </p:spTree>
    <p:extLst>
      <p:ext uri="{BB962C8B-B14F-4D97-AF65-F5344CB8AC3E}">
        <p14:creationId xmlns:p14="http://schemas.microsoft.com/office/powerpoint/2010/main" val="5379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633926"/>
            <a:ext cx="3077752" cy="3114288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will… (V.1-2a)</a:t>
            </a:r>
          </a:p>
          <a:p>
            <a:r>
              <a:rPr lang="de-DE" dirty="0"/>
              <a:t>Der Auswuchs:</a:t>
            </a:r>
            <a:br>
              <a:rPr lang="de-DE" dirty="0"/>
            </a:br>
            <a:r>
              <a:rPr lang="de-DE" dirty="0"/>
              <a:t>Ich sündige…</a:t>
            </a:r>
            <a:br>
              <a:rPr lang="de-DE" dirty="0"/>
            </a:br>
            <a:r>
              <a:rPr lang="de-DE" dirty="0"/>
              <a:t>(V.2b-3)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 startAt="2"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Ihr begehrt und habt nichts; 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tötet und neidet und könnt nichts erlangen; ihr streitet und führt Krieg.</a:t>
            </a:r>
          </a:p>
          <a:p>
            <a:endParaRPr lang="de-DE" dirty="0"/>
          </a:p>
          <a:p>
            <a:r>
              <a:rPr lang="de-DE" b="1" dirty="0"/>
              <a:t>Sprüche 12,18:</a:t>
            </a:r>
            <a:endParaRPr lang="de-DE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Wer unbedacht schwatzt, der verletzt wie ein durchbohrendes Schwert; die Zunge der Weisen aber ist heilsam.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4,2</a:t>
            </a:r>
          </a:p>
        </p:txBody>
      </p:sp>
    </p:spTree>
    <p:extLst>
      <p:ext uri="{BB962C8B-B14F-4D97-AF65-F5344CB8AC3E}">
        <p14:creationId xmlns:p14="http://schemas.microsoft.com/office/powerpoint/2010/main" val="233578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633926"/>
            <a:ext cx="3077752" cy="3114288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will… (V.1-2a)</a:t>
            </a:r>
          </a:p>
          <a:p>
            <a:r>
              <a:rPr lang="de-DE" dirty="0"/>
              <a:t>Der Auswuchs:</a:t>
            </a:r>
            <a:br>
              <a:rPr lang="de-DE" dirty="0"/>
            </a:br>
            <a:r>
              <a:rPr lang="de-DE" dirty="0"/>
              <a:t>Ich sündige…</a:t>
            </a:r>
            <a:br>
              <a:rPr lang="de-DE" dirty="0"/>
            </a:br>
            <a:r>
              <a:rPr lang="de-DE" dirty="0"/>
              <a:t>(V.2b-3)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 startAt="2"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Ihr begehrt und habt nichts; ihr tötet und neidet und könnt nichts erlangen; ihr streitet und führt Krieg. 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habt nichts, weil ihr nicht bittet;</a:t>
            </a:r>
          </a:p>
          <a:p>
            <a:pPr marL="514350" indent="-514350">
              <a:buAutoNum type="arabicPlain" startAt="2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bittet und empfangt nichts, weil ihr übel bittet, um es in euren Lüsten zu vergeuden.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de-DE" b="1" dirty="0"/>
              <a:t>Psalm 66,18-19:</a:t>
            </a:r>
          </a:p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„Wenn ich es in meinem Herzen auf Götzendienst abgesehen hätte, so würde der Herr nicht hören. Doch Gott hat gehört, er hat geachtet auf die Stimme meines Gebets.“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4,2-3</a:t>
            </a:r>
          </a:p>
        </p:txBody>
      </p:sp>
    </p:spTree>
    <p:extLst>
      <p:ext uri="{BB962C8B-B14F-4D97-AF65-F5344CB8AC3E}">
        <p14:creationId xmlns:p14="http://schemas.microsoft.com/office/powerpoint/2010/main" val="39668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54CA7-EA18-7521-029D-4AAFBB812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Der Kernkonflikt: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 vs. Gott will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BBF061-974B-4DB4-98DA-37D733B31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4,4-6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A5039E-698D-6216-4811-549844DF4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61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7321" y="1633926"/>
            <a:ext cx="3171058" cy="3114288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will… (V.1-2a)</a:t>
            </a:r>
          </a:p>
          <a:p>
            <a:r>
              <a:rPr lang="de-DE" dirty="0"/>
              <a:t>Der Auswuchs:</a:t>
            </a:r>
            <a:br>
              <a:rPr lang="de-DE" dirty="0"/>
            </a:br>
            <a:r>
              <a:rPr lang="de-DE" dirty="0"/>
              <a:t>Ich sündige…</a:t>
            </a:r>
            <a:br>
              <a:rPr lang="de-DE" dirty="0"/>
            </a:br>
            <a:r>
              <a:rPr lang="de-DE" dirty="0"/>
              <a:t>(V.2b-3)</a:t>
            </a:r>
          </a:p>
          <a:p>
            <a:r>
              <a:rPr lang="de-DE" dirty="0"/>
              <a:t>Der Kernkonflikt:</a:t>
            </a:r>
            <a:br>
              <a:rPr lang="de-DE" dirty="0"/>
            </a:br>
            <a:r>
              <a:rPr lang="de-DE" dirty="0"/>
              <a:t>Ich will vs. Gott will</a:t>
            </a:r>
            <a:br>
              <a:rPr lang="de-DE" dirty="0"/>
            </a:br>
            <a:r>
              <a:rPr lang="de-DE" dirty="0"/>
              <a:t>(V.4-6)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 startAt="4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Ehebrecherinnen, wisst ihr nicht, dass die Freundschaft der Welt Feindschaft gegen Gott ist? Wer nun ein Freund der Welt sein will, erweist sich als Feind Gottes.</a:t>
            </a:r>
          </a:p>
          <a:p>
            <a:pPr marL="514350" indent="-514350">
              <a:buFont typeface="Arial" panose="020B0604020202020204" pitchFamily="34" charset="0"/>
              <a:buAutoNum type="arabicPlain" startAt="4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Oder meint ihr, dass die Schrift umsonst redet: »Eifersüchtig sehnt er sich nach dem Geist, den er in uns wohnen ließ«?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de-DE" b="1" dirty="0"/>
              <a:t>Johannes 3,36:</a:t>
            </a:r>
          </a:p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Wer an den Sohn glaubt, hat ewiges Leben; wer aber dem Sohn nicht gehorcht, wird das Leben nicht sehen, sondern der Zorn Gottes bleibt auf ihm.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4,4-5</a:t>
            </a:r>
          </a:p>
        </p:txBody>
      </p:sp>
    </p:spTree>
    <p:extLst>
      <p:ext uri="{BB962C8B-B14F-4D97-AF65-F5344CB8AC3E}">
        <p14:creationId xmlns:p14="http://schemas.microsoft.com/office/powerpoint/2010/main" val="11641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7321" y="1633926"/>
            <a:ext cx="3171058" cy="3114288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will… (V.1-2a)</a:t>
            </a:r>
          </a:p>
          <a:p>
            <a:r>
              <a:rPr lang="de-DE" dirty="0"/>
              <a:t>Der Auswuchs:</a:t>
            </a:r>
            <a:br>
              <a:rPr lang="de-DE" dirty="0"/>
            </a:br>
            <a:r>
              <a:rPr lang="de-DE" dirty="0"/>
              <a:t>Ich sündige…</a:t>
            </a:r>
            <a:br>
              <a:rPr lang="de-DE" dirty="0"/>
            </a:br>
            <a:r>
              <a:rPr lang="de-DE" dirty="0"/>
              <a:t>(V.2b-3)</a:t>
            </a:r>
          </a:p>
          <a:p>
            <a:r>
              <a:rPr lang="de-DE" dirty="0"/>
              <a:t>Der Kernkonflikt:</a:t>
            </a:r>
            <a:br>
              <a:rPr lang="de-DE" dirty="0"/>
            </a:br>
            <a:r>
              <a:rPr lang="de-DE" dirty="0"/>
              <a:t>Ich will vs. Gott will</a:t>
            </a:r>
            <a:br>
              <a:rPr lang="de-DE" dirty="0"/>
            </a:br>
            <a:r>
              <a:rPr lang="de-DE" dirty="0"/>
              <a:t>(V.4-6)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 startAt="6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Er gibt aber ⟨desto⟩ größere Gnade. Deshalb spricht er: »Gott widersteht den Hochmütigen, den Demütigen aber gibt er Gnade.«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4,6</a:t>
            </a:r>
          </a:p>
        </p:txBody>
      </p:sp>
    </p:spTree>
    <p:extLst>
      <p:ext uri="{BB962C8B-B14F-4D97-AF65-F5344CB8AC3E}">
        <p14:creationId xmlns:p14="http://schemas.microsoft.com/office/powerpoint/2010/main" val="341394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54CA7-EA18-7521-029D-4AAFBB812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Lösung: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will, was Gott will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BBF061-974B-4DB4-98DA-37D733B31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4,7-8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A5039E-698D-6216-4811-549844DF4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18388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7321" y="1633925"/>
            <a:ext cx="3171058" cy="396444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will… (V.1-2a)</a:t>
            </a:r>
          </a:p>
          <a:p>
            <a:r>
              <a:rPr lang="de-DE" dirty="0"/>
              <a:t>Der Auswuchs:</a:t>
            </a:r>
            <a:br>
              <a:rPr lang="de-DE" dirty="0"/>
            </a:br>
            <a:r>
              <a:rPr lang="de-DE" dirty="0"/>
              <a:t>Ich sündige…</a:t>
            </a:r>
            <a:br>
              <a:rPr lang="de-DE" dirty="0"/>
            </a:br>
            <a:r>
              <a:rPr lang="de-DE" dirty="0"/>
              <a:t>(V.2b-3)</a:t>
            </a:r>
          </a:p>
          <a:p>
            <a:r>
              <a:rPr lang="de-DE" dirty="0"/>
              <a:t>Der Kernkonflikt:</a:t>
            </a:r>
            <a:br>
              <a:rPr lang="de-DE" dirty="0"/>
            </a:br>
            <a:r>
              <a:rPr lang="de-DE" dirty="0"/>
              <a:t>Ich will vs. Gott will</a:t>
            </a:r>
            <a:br>
              <a:rPr lang="de-DE" dirty="0"/>
            </a:br>
            <a:r>
              <a:rPr lang="de-DE" dirty="0"/>
              <a:t>(V.4-6)</a:t>
            </a:r>
          </a:p>
          <a:p>
            <a:r>
              <a:rPr lang="de-DE" dirty="0"/>
              <a:t>Die Lösung: Ich will, was Gott will</a:t>
            </a:r>
            <a:br>
              <a:rPr lang="de-DE" dirty="0"/>
            </a:br>
            <a:r>
              <a:rPr lang="de-DE" dirty="0"/>
              <a:t>(V.7-8)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 startAt="7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Unterwerft euch nun Gott! Widersteht aber dem Teufel! Und er wird von euch fliehen.</a:t>
            </a:r>
          </a:p>
          <a:p>
            <a:pPr marL="514350" indent="-514350">
              <a:buAutoNum type="arabicPlain" startAt="7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Naht euch Gott! Und er wird sich euch nahen. Säubert die Hände, ihr Sünder, und reinigt die Herzen, ihr Wankelmütigen!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</a:t>
            </a:r>
            <a:r>
              <a:rPr lang="de-DE" dirty="0"/>
              <a:t>7-8</a:t>
            </a:r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7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6D18B-DB0C-03A3-D974-3F9D74160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Zorn und Streit </a:t>
            </a:r>
            <a:br>
              <a:rPr lang="de-DE" dirty="0"/>
            </a:br>
            <a:r>
              <a:rPr lang="de-DE" dirty="0"/>
              <a:t>bei der Wurzel packen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ACFDF5-BE93-1A18-F49F-62A1FD474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668" y="3396762"/>
            <a:ext cx="7609935" cy="521554"/>
          </a:xfrm>
        </p:spPr>
        <p:txBody>
          <a:bodyPr/>
          <a:lstStyle/>
          <a:p>
            <a:pPr marL="514350" indent="-514350" algn="l">
              <a:buAutoNum type="arabicPeriod"/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Die Wurzel: Ich will…</a:t>
            </a:r>
            <a:endParaRPr lang="de-DE" sz="3200" dirty="0"/>
          </a:p>
          <a:p>
            <a:pPr marL="514350" indent="-514350" algn="l">
              <a:buAutoNum type="arabicPeriod"/>
            </a:pPr>
            <a:r>
              <a:rPr lang="de-DE" sz="3200" dirty="0"/>
              <a:t>Der Auswuchs: Ich sündige…</a:t>
            </a:r>
          </a:p>
          <a:p>
            <a:pPr marL="514350" indent="-514350" algn="l">
              <a:buAutoNum type="arabicPeriod"/>
            </a:pPr>
            <a:r>
              <a:rPr lang="de-DE" sz="3200" dirty="0"/>
              <a:t>Der Kernkonflikt: Ich will vs. Gott will</a:t>
            </a:r>
          </a:p>
          <a:p>
            <a:pPr marL="514350" indent="-514350" algn="l">
              <a:buAutoNum type="arabicPeriod"/>
            </a:pPr>
            <a:r>
              <a:rPr lang="de-DE" sz="3200" dirty="0"/>
              <a:t>Die Lösung: Ich will, was Gott will</a:t>
            </a:r>
            <a:br>
              <a:rPr lang="de-DE" dirty="0"/>
            </a:b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2B4883-128A-3580-D0D0-8CEE26B8B7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5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Wolke, Baum, Verkehrsschild enthält.&#10;&#10;Automatisch generierte Beschreibung">
            <a:extLst>
              <a:ext uri="{FF2B5EF4-FFF2-40B4-BE49-F238E27FC236}">
                <a16:creationId xmlns:a16="http://schemas.microsoft.com/office/drawing/2014/main" id="{17243B20-8225-9C3C-98AA-678ECCFDD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r="5323" b="-2"/>
          <a:stretch/>
        </p:blipFill>
        <p:spPr>
          <a:xfrm rot="10800000">
            <a:off x="321731" y="557189"/>
            <a:ext cx="5668684" cy="57436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897776-BE4D-E61D-3360-537FAC7291E4}"/>
              </a:ext>
            </a:extLst>
          </p:cNvPr>
          <p:cNvSpPr txBox="1">
            <a:spLocks/>
          </p:cNvSpPr>
          <p:nvPr/>
        </p:nvSpPr>
        <p:spPr>
          <a:xfrm>
            <a:off x="6774024" y="1485901"/>
            <a:ext cx="4917233" cy="20240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3200" b="1" dirty="0"/>
              <a:t>Psalm 19,15:</a:t>
            </a:r>
          </a:p>
          <a:p>
            <a:pPr algn="l"/>
            <a:br>
              <a:rPr lang="de-DE" sz="1100" b="1" dirty="0"/>
            </a:br>
            <a:r>
              <a:rPr lang="de-DE" sz="3200" dirty="0"/>
              <a:t>Lass die Reden meines Mundes und das Sinnen meines Herzens wohlgefällig vor dir sein, HERR, mein Fels und mein Erlöser!</a:t>
            </a:r>
          </a:p>
        </p:txBody>
      </p:sp>
    </p:spTree>
    <p:extLst>
      <p:ext uri="{BB962C8B-B14F-4D97-AF65-F5344CB8AC3E}">
        <p14:creationId xmlns:p14="http://schemas.microsoft.com/office/powerpoint/2010/main" val="4680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06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CA779-345F-D356-D5D7-3916867A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2DC49B-51EE-7DEB-054E-A2689925D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Jakobus 4,1-8</a:t>
            </a:r>
          </a:p>
        </p:txBody>
      </p:sp>
    </p:spTree>
    <p:extLst>
      <p:ext uri="{BB962C8B-B14F-4D97-AF65-F5344CB8AC3E}">
        <p14:creationId xmlns:p14="http://schemas.microsoft.com/office/powerpoint/2010/main" val="239001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Woher ⟨kommen⟩ Kriege und woher Streitigkeiten unter euch? Nicht daher: aus euren Lüsten, die in euren Gliedern streiten?</a:t>
            </a:r>
          </a:p>
          <a:p>
            <a:pPr marL="514350" indent="-514350">
              <a:buAutoNum type="arabicPlain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begehrt und habt nichts; ihr tötet und neidet und könnt nichts erlangen; ihr streitet und führt Krieg. Ihr habt nichts, weil ihr nicht bittet;</a:t>
            </a:r>
          </a:p>
          <a:p>
            <a:pPr marL="514350" indent="-514350">
              <a:buAutoNum type="arabicPlain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bittet und empfangt nichts, weil ihr übel bittet, um es in euren Lüsten zu vergeuden.</a:t>
            </a:r>
          </a:p>
          <a:p>
            <a:pPr marL="514350" indent="-514350">
              <a:buAutoNum type="arabicPlain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Ehebrecherinnen, wisst ihr nicht, dass die Freundschaft der Welt Feindschaft gegen Gott ist? Wer nun ein Freund der Welt sein will, erweist sich als Feind Gottes.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4,1-8</a:t>
            </a:r>
          </a:p>
        </p:txBody>
      </p:sp>
    </p:spTree>
    <p:extLst>
      <p:ext uri="{BB962C8B-B14F-4D97-AF65-F5344CB8AC3E}">
        <p14:creationId xmlns:p14="http://schemas.microsoft.com/office/powerpoint/2010/main" val="398538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 startAt="5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Oder meint ihr, dass die Schrift umsonst redet: »Eifersüchtig sehnt er sich nach dem Geist, den er in uns wohnen ließ«?</a:t>
            </a:r>
          </a:p>
          <a:p>
            <a:pPr marL="514350" indent="-514350">
              <a:buAutoNum type="arabicPlain" startAt="5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Er gibt aber ⟨desto⟩ größere Gnade. Deshalb spricht er: »Gott widersteht den Hochmütigen, den Demütigen aber gibt er Gnade.«</a:t>
            </a:r>
          </a:p>
          <a:p>
            <a:pPr marL="514350" indent="-514350">
              <a:buAutoNum type="arabicPlain" startAt="5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Unterwerft euch nun Gott! Widersteht aber dem Teufel! Und er wird von euch fliehen.</a:t>
            </a:r>
          </a:p>
          <a:p>
            <a:pPr marL="514350" indent="-514350">
              <a:buAutoNum type="arabicPlain" startAt="5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Naht euch Gott! Und er wird sich euch nahen. Säubert die Hände, ihr Sünder, und reinigt die Herzen, ihr Wankelmütigen!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4,1-8</a:t>
            </a:r>
          </a:p>
        </p:txBody>
      </p:sp>
    </p:spTree>
    <p:extLst>
      <p:ext uri="{BB962C8B-B14F-4D97-AF65-F5344CB8AC3E}">
        <p14:creationId xmlns:p14="http://schemas.microsoft.com/office/powerpoint/2010/main" val="83139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54CA7-EA18-7521-029D-4AAFBB812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will…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BBF061-974B-4DB4-98DA-37D733B31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4,1-2a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A5039E-698D-6216-4811-549844DF4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4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526" y="1633926"/>
            <a:ext cx="2816225" cy="3114288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 (V.1-2a)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Woher ⟨kommen⟩ Kriege und woher Streitigkeiten unter euch? 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4,1</a:t>
            </a:r>
          </a:p>
        </p:txBody>
      </p:sp>
    </p:spTree>
    <p:extLst>
      <p:ext uri="{BB962C8B-B14F-4D97-AF65-F5344CB8AC3E}">
        <p14:creationId xmlns:p14="http://schemas.microsoft.com/office/powerpoint/2010/main" val="119644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79DE0E1-FFC6-A88E-F214-A7B69962C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526" y="192475"/>
            <a:ext cx="2816225" cy="1441450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Zorn und Streit bei der Wurzel packen</a:t>
            </a: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D91F0C-0F89-6D1D-EB61-235994200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526" y="1633926"/>
            <a:ext cx="2816225" cy="3114288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 Wurzel: 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will (V.1-2a)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B0AF31-63D5-C86B-272E-593E8717C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AutoNum type="arabicPlain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Woher ⟨kommen⟩ Kriege und woher Streitigkeiten unter euch? Nicht daher: aus euren Lüsten, die in euren Gliedern streiten?</a:t>
            </a:r>
          </a:p>
          <a:p>
            <a:pPr marL="514350" indent="-514350">
              <a:buAutoNum type="arabicPlain"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Ihr begehrt und habt nichts;</a:t>
            </a:r>
            <a:r>
              <a:rPr lang="de-DE" dirty="0"/>
              <a:t> …</a:t>
            </a:r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230C5B-8CAA-2344-E5AF-FF5ED2182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4,1-2a</a:t>
            </a:r>
          </a:p>
        </p:txBody>
      </p:sp>
    </p:spTree>
    <p:extLst>
      <p:ext uri="{BB962C8B-B14F-4D97-AF65-F5344CB8AC3E}">
        <p14:creationId xmlns:p14="http://schemas.microsoft.com/office/powerpoint/2010/main" val="171843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54CA7-EA18-7521-029D-4AAFBB812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Der Auswuchs:</a:t>
            </a:r>
            <a:br>
              <a:rPr lang="de-DE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Ich sündige…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BBF061-974B-4DB4-98DA-37D733B31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Jakobus 4,2b-3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A5039E-698D-6216-4811-549844DF4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782940205"/>
      </p:ext>
    </p:extLst>
  </p:cSld>
  <p:clrMapOvr>
    <a:masterClrMapping/>
  </p:clrMapOvr>
</p:sld>
</file>

<file path=ppt/theme/theme1.xml><?xml version="1.0" encoding="utf-8"?>
<a:theme xmlns:a="http://schemas.openxmlformats.org/drawingml/2006/main" name="Folie Themenreih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Office PowerPoint</Application>
  <PresentationFormat>Breitbild</PresentationFormat>
  <Paragraphs>91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Raleway Medium</vt:lpstr>
      <vt:lpstr>Raleway</vt:lpstr>
      <vt:lpstr>Calibri</vt:lpstr>
      <vt:lpstr>Arial</vt:lpstr>
      <vt:lpstr>Raleway SemiBold</vt:lpstr>
      <vt:lpstr>Lato</vt:lpstr>
      <vt:lpstr>Raleway Light</vt:lpstr>
      <vt:lpstr>Folie Themenreihe</vt:lpstr>
      <vt:lpstr>PowerPoint-Präsentation</vt:lpstr>
      <vt:lpstr>PowerPoint-Präsentation</vt:lpstr>
      <vt:lpstr>  Zorn und Streit bei der Wurzel packen</vt:lpstr>
      <vt:lpstr>PowerPoint-Präsentation</vt:lpstr>
      <vt:lpstr>PowerPoint-Präsentation</vt:lpstr>
      <vt:lpstr> Die Wurzel: Ich will…</vt:lpstr>
      <vt:lpstr>PowerPoint-Präsentation</vt:lpstr>
      <vt:lpstr>PowerPoint-Präsentation</vt:lpstr>
      <vt:lpstr> Der Auswuchs: Ich sündige…</vt:lpstr>
      <vt:lpstr>PowerPoint-Präsentation</vt:lpstr>
      <vt:lpstr>PowerPoint-Präsentation</vt:lpstr>
      <vt:lpstr>PowerPoint-Präsentation</vt:lpstr>
      <vt:lpstr> Der Kernkonflikt: Ich will vs. Gott will</vt:lpstr>
      <vt:lpstr>PowerPoint-Präsentation</vt:lpstr>
      <vt:lpstr>PowerPoint-Präsentation</vt:lpstr>
      <vt:lpstr> Die Lösung: Ich will, was Gott will</vt:lpstr>
      <vt:lpstr>PowerPoint-Präsentation</vt:lpstr>
      <vt:lpstr>Zorn und Streit  bei der Wurzel packen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EFG Technik</dc:creator>
  <cp:lastModifiedBy>Technik</cp:lastModifiedBy>
  <cp:revision>29</cp:revision>
  <dcterms:created xsi:type="dcterms:W3CDTF">2023-02-20T18:38:09Z</dcterms:created>
  <dcterms:modified xsi:type="dcterms:W3CDTF">2023-11-12T10:33:53Z</dcterms:modified>
</cp:coreProperties>
</file>