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7" r:id="rId3"/>
    <p:sldId id="257" r:id="rId4"/>
    <p:sldId id="261" r:id="rId5"/>
    <p:sldId id="264" r:id="rId6"/>
    <p:sldId id="258" r:id="rId7"/>
    <p:sldId id="278" r:id="rId8"/>
    <p:sldId id="281" r:id="rId9"/>
    <p:sldId id="280" r:id="rId10"/>
    <p:sldId id="266" r:id="rId11"/>
    <p:sldId id="279" r:id="rId12"/>
    <p:sldId id="286" r:id="rId13"/>
    <p:sldId id="288" r:id="rId14"/>
    <p:sldId id="289" r:id="rId15"/>
    <p:sldId id="287" r:id="rId16"/>
    <p:sldId id="283" r:id="rId17"/>
    <p:sldId id="291" r:id="rId18"/>
    <p:sldId id="285" r:id="rId19"/>
    <p:sldId id="284" r:id="rId20"/>
    <p:sldId id="290" r:id="rId21"/>
    <p:sldId id="276" r:id="rId22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Raleway" panose="020B0503030101060003" pitchFamily="34" charset="0"/>
      <p:regular r:id="rId31"/>
      <p:bold r:id="rId32"/>
      <p:italic r:id="rId33"/>
      <p:boldItalic r:id="rId34"/>
    </p:embeddedFont>
    <p:embeddedFont>
      <p:font typeface="Raleway Light" panose="020B0403030101060003" pitchFamily="34" charset="0"/>
      <p:regular r:id="rId35"/>
      <p:italic r:id="rId36"/>
    </p:embeddedFont>
    <p:embeddedFont>
      <p:font typeface="Raleway Medium" panose="020B0603030101060003" pitchFamily="34" charset="0"/>
      <p:regular r:id="rId37"/>
      <p:italic r:id="rId38"/>
    </p:embeddedFont>
    <p:embeddedFont>
      <p:font typeface="Raleway SemiBold" panose="020B0703030101060003" pitchFamily="34" charset="0"/>
      <p:bold r:id="rId39"/>
      <p:boldItalic r:id="rId40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18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digttitel &amp; Textst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01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digttitel &amp; Textst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platzhalter 1">
            <a:extLst>
              <a:ext uri="{FF2B5EF4-FFF2-40B4-BE49-F238E27FC236}">
                <a16:creationId xmlns:a16="http://schemas.microsoft.com/office/drawing/2014/main" id="{18AD09C5-8C50-487A-1AB7-3E20E13CA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0" y="365125"/>
            <a:ext cx="5359399" cy="3222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="0">
                <a:solidFill>
                  <a:schemeClr val="bg2">
                    <a:lumMod val="25000"/>
                  </a:schemeClr>
                </a:solidFill>
                <a:latin typeface="Raleway Medium" panose="020B0603030101060003" pitchFamily="34" charset="0"/>
              </a:defRPr>
            </a:lvl1pPr>
          </a:lstStyle>
          <a:p>
            <a:r>
              <a:rPr lang="de-DE" dirty="0"/>
              <a:t>Thema</a:t>
            </a:r>
            <a:br>
              <a:rPr lang="de-DE" dirty="0"/>
            </a:br>
            <a:r>
              <a:rPr lang="de-DE" dirty="0"/>
              <a:t>(Untertitel)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514FEFF2-7B98-03B8-1F3E-FD9173877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00" y="3612662"/>
            <a:ext cx="4318000" cy="828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Predigttext</a:t>
            </a:r>
          </a:p>
        </p:txBody>
      </p:sp>
    </p:spTree>
    <p:extLst>
      <p:ext uri="{BB962C8B-B14F-4D97-AF65-F5344CB8AC3E}">
        <p14:creationId xmlns:p14="http://schemas.microsoft.com/office/powerpoint/2010/main" val="10940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95ED324-CE05-4B20-6BFA-5913F1C185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4670" y="1485901"/>
            <a:ext cx="6633329" cy="202406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algn="l"/>
            <a:r>
              <a:rPr lang="de-DE" sz="4800" dirty="0">
                <a:latin typeface="Raleway Light" panose="020B0403030101060003" pitchFamily="34" charset="0"/>
              </a:rPr>
              <a:t>Unterpunkt</a:t>
            </a:r>
            <a:br>
              <a:rPr lang="de-DE" sz="4800" dirty="0">
                <a:latin typeface="Raleway" panose="020B0503030101060003" pitchFamily="34" charset="0"/>
              </a:rPr>
            </a:br>
            <a:r>
              <a:rPr lang="de-DE" sz="4800" dirty="0">
                <a:latin typeface="Raleway" panose="020B0503030101060003" pitchFamily="34" charset="0"/>
              </a:rPr>
              <a:t>(</a:t>
            </a:r>
            <a:r>
              <a:rPr lang="de-DE" sz="4800" dirty="0">
                <a:latin typeface="Raleway SemiBold" panose="020B0703030101060003" pitchFamily="34" charset="0"/>
              </a:rPr>
              <a:t>Untertitel)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AE22A605-D608-A33E-9CD8-90C1225A0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4672" y="3602038"/>
            <a:ext cx="4361982" cy="5215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algn="l"/>
            <a:r>
              <a:rPr lang="de-DE" dirty="0">
                <a:latin typeface="Raleway Light" panose="020B0403030101060003" pitchFamily="34" charset="0"/>
              </a:rPr>
              <a:t>Bibelstelle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981A0C6-B45A-44E2-E7A0-D9C857D680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0575" y="1485901"/>
            <a:ext cx="2057400" cy="11957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8800">
                <a:solidFill>
                  <a:schemeClr val="bg2">
                    <a:lumMod val="2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 dirty="0"/>
              <a:t>1.</a:t>
            </a:r>
          </a:p>
        </p:txBody>
      </p:sp>
      <p:pic>
        <p:nvPicPr>
          <p:cNvPr id="3" name="Grafik 2" descr="Ein Bild, das Skifahren, Person, Schatten, draußen enthält.&#10;&#10;Automatisch generierte Beschreibung">
            <a:extLst>
              <a:ext uri="{FF2B5EF4-FFF2-40B4-BE49-F238E27FC236}">
                <a16:creationId xmlns:a16="http://schemas.microsoft.com/office/drawing/2014/main" id="{76D7FCA3-18A9-A933-5B66-3146A6DC9C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4" y="0"/>
            <a:ext cx="311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6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 mit Bibe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587E797-413D-DBBE-126D-9E7A3A3EBA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084770" cy="685800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2EAEBC-4305-DBBE-C675-53945F97C9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1526" y="668338"/>
            <a:ext cx="2816225" cy="1441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bg2">
                    <a:lumMod val="25000"/>
                  </a:schemeClr>
                </a:solidFill>
                <a:latin typeface="Raleway SemiBold" panose="020B0703030101060003" pitchFamily="34" charset="0"/>
              </a:defRPr>
            </a:lvl1pPr>
          </a:lstStyle>
          <a:p>
            <a:pPr lvl="0"/>
            <a:r>
              <a:rPr lang="de-DE" dirty="0">
                <a:latin typeface="Raleway" panose="020B0503030101060003" pitchFamily="34" charset="0"/>
              </a:rPr>
              <a:t>Thema</a:t>
            </a:r>
          </a:p>
          <a:p>
            <a:pPr lvl="0"/>
            <a:r>
              <a:rPr lang="de-DE" dirty="0">
                <a:latin typeface="Raleway" panose="020B0503030101060003" pitchFamily="34" charset="0"/>
              </a:rPr>
              <a:t>(Untertitel)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2C6CA0-4E74-9ADC-8161-19EBFCD7FF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526" y="2400300"/>
            <a:ext cx="2816225" cy="2347913"/>
          </a:xfrm>
          <a:prstGeom prst="rect">
            <a:avLst/>
          </a:prstGeom>
        </p:spPr>
        <p:txBody>
          <a:bodyPr>
            <a:normAutofit/>
          </a:bodyPr>
          <a:lstStyle>
            <a:lvl1pPr marL="514350" indent="-514350" algn="l">
              <a:buFont typeface="+mj-lt"/>
              <a:buAutoNum type="arabicPeriod"/>
              <a:defRPr sz="2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… Unterpunkt</a:t>
            </a:r>
          </a:p>
          <a:p>
            <a:pPr lvl="0"/>
            <a:r>
              <a:rPr lang="de-DE" dirty="0"/>
              <a:t>… Unterpunkt</a:t>
            </a:r>
          </a:p>
          <a:p>
            <a:pPr lvl="0"/>
            <a:r>
              <a:rPr lang="de-DE" dirty="0"/>
              <a:t>… Unterpunkt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AD7FC9C-726B-7DA5-BACE-3691EC319E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81388" y="668338"/>
            <a:ext cx="8335962" cy="57499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de-DE" dirty="0"/>
              <a:t>Bibeltext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49C45E33-C17A-AB20-6493-9621F8BF45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1388" y="6418263"/>
            <a:ext cx="8335962" cy="3518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2">
                    <a:lumMod val="25000"/>
                  </a:schemeClr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de-DE" dirty="0"/>
              <a:t>Bibelstelle</a:t>
            </a:r>
          </a:p>
        </p:txBody>
      </p:sp>
    </p:spTree>
    <p:extLst>
      <p:ext uri="{BB962C8B-B14F-4D97-AF65-F5344CB8AC3E}">
        <p14:creationId xmlns:p14="http://schemas.microsoft.com/office/powerpoint/2010/main" val="20883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58A646-4C8F-6B00-1D01-7980294C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9BE2-7225-4EAA-8B4A-91BF869D9A9F}" type="datetimeFigureOut">
              <a:rPr lang="de-DE" smtClean="0"/>
              <a:t>09.12.2023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D67C86-E2FB-5F0D-B800-A8127093C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B08737-0821-5E1B-0908-CFAAEEE8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EB94C-7258-4874-81F4-E1DE537ACC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72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7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2" r:id="rId3"/>
    <p:sldLayoutId id="2147483651" r:id="rId4"/>
    <p:sldLayoutId id="2147483650" r:id="rId5"/>
    <p:sldLayoutId id="2147483654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aleway" panose="020B0503030101060003" pitchFamily="34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063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54CA7-EA18-7521-029D-4AAFBB8126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de-DE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Leg das Alte ab!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BBF061-974B-4DB4-98DA-37D733B31D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Epheser 4,31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A5039E-698D-6216-4811-549844DF4D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782940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79DE0E1-FFC6-A88E-F214-A7B69962C1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526" y="373063"/>
            <a:ext cx="2816225" cy="1441450"/>
          </a:xfrm>
        </p:spPr>
        <p:txBody>
          <a:bodyPr/>
          <a:lstStyle/>
          <a:p>
            <a:r>
              <a:rPr lang="de-DE" sz="2400" dirty="0">
                <a:solidFill>
                  <a:schemeClr val="bg2">
                    <a:lumMod val="25000"/>
                  </a:schemeClr>
                </a:solidFill>
              </a:rPr>
              <a:t>Entscheidende Schritte zu wahrer Veränderung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D91F0C-0F89-6D1D-EB61-235994200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53851"/>
            <a:ext cx="3077751" cy="3571292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Lass dich vom Geist Gottes leiten</a:t>
            </a:r>
            <a:br>
              <a:rPr lang="de-DE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(V.30)</a:t>
            </a:r>
          </a:p>
          <a:p>
            <a:r>
              <a:rPr lang="de-DE" dirty="0"/>
              <a:t>Leg das Alte ab!</a:t>
            </a:r>
            <a:br>
              <a:rPr lang="de-DE" dirty="0"/>
            </a:br>
            <a:r>
              <a:rPr lang="de-DE" dirty="0"/>
              <a:t>(V.31)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B0AF31-63D5-C86B-272E-593E8717C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2">
                    <a:lumMod val="25000"/>
                  </a:schemeClr>
                </a:solidFill>
              </a:rPr>
              <a:t>Epheser 4,17-24:</a:t>
            </a:r>
          </a:p>
          <a:p>
            <a:pPr marL="514350" indent="-514350">
              <a:buAutoNum type="arabicPlain" startAt="17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Dies nun sage und bezeuge ich im Herrn, dass ihr nicht mehr wandeln sollt, wie auch die Nationen wandeln, in Nichtigkeit ihres Sinnes; </a:t>
            </a:r>
          </a:p>
          <a:p>
            <a:pPr marL="514350" indent="-514350">
              <a:buAutoNum type="arabicPlain" startAt="17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⟨sie sind⟩ verfinstert am Verstand, entfremdet dem Leben Gottes wegen der Unwissenheit, die in ihnen ist, wegen der Verstockung ihres Herzens; </a:t>
            </a:r>
          </a:p>
          <a:p>
            <a:pPr marL="514350" indent="-514350">
              <a:buAutoNum type="arabicPlain" startAt="17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sie, die abgestumpft sind, haben sich selbst der Ausschweifung hingegeben, zum Ausüben jeder Unreinheit mit Gier.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230C5B-8CAA-2344-E5AF-FF5ED2182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22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79DE0E1-FFC6-A88E-F214-A7B69962C1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526" y="373063"/>
            <a:ext cx="2816225" cy="1441450"/>
          </a:xfrm>
        </p:spPr>
        <p:txBody>
          <a:bodyPr/>
          <a:lstStyle/>
          <a:p>
            <a:r>
              <a:rPr lang="de-DE" sz="2400" dirty="0">
                <a:solidFill>
                  <a:schemeClr val="bg2">
                    <a:lumMod val="25000"/>
                  </a:schemeClr>
                </a:solidFill>
              </a:rPr>
              <a:t>Entscheidende Schritte zu wahrer Veränderung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D91F0C-0F89-6D1D-EB61-235994200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53851"/>
            <a:ext cx="3077751" cy="3571292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Lass dich vom Geist Gottes leiten</a:t>
            </a:r>
            <a:br>
              <a:rPr lang="de-DE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(V.30)</a:t>
            </a:r>
          </a:p>
          <a:p>
            <a:r>
              <a:rPr lang="de-DE" dirty="0"/>
              <a:t>Leg das Alte ab!</a:t>
            </a:r>
            <a:br>
              <a:rPr lang="de-DE" dirty="0"/>
            </a:br>
            <a:r>
              <a:rPr lang="de-DE" dirty="0"/>
              <a:t>(V.31)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B0AF31-63D5-C86B-272E-593E8717C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2">
                    <a:lumMod val="25000"/>
                  </a:schemeClr>
                </a:solidFill>
              </a:rPr>
              <a:t>Epheser 4,17-24:</a:t>
            </a:r>
          </a:p>
          <a:p>
            <a:pPr marL="514350" indent="-514350">
              <a:buAutoNum type="arabicPlain" startAt="20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Ihr aber habt den Christus nicht so kennengelernt. </a:t>
            </a:r>
          </a:p>
          <a:p>
            <a:pPr marL="514350" indent="-514350">
              <a:buAutoNum type="arabicPlain" startAt="20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Ihr habt ihn doch gehört und seid in ihm gelehrt worden, wie es Wahrheit in Jesus ist: </a:t>
            </a:r>
          </a:p>
          <a:p>
            <a:pPr marL="514350" indent="-514350">
              <a:buAutoNum type="arabicPlain" startAt="20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dass ihr, was den früheren Lebenswandel angeht, den alten Menschen abgelegt habt, der sich durch die betrügerischen Begierden zugrunde richtet, </a:t>
            </a:r>
          </a:p>
          <a:p>
            <a:pPr marL="514350" indent="-514350">
              <a:buAutoNum type="arabicPlain" startAt="20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dagegen erneuert werdet in dem Geist eurer Gesinnung </a:t>
            </a:r>
          </a:p>
          <a:p>
            <a:pPr marL="514350" indent="-514350">
              <a:buAutoNum type="arabicPlain" startAt="20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und den neuen Menschen angezogen habt, der nach Gott geschaffen ist in wahrhaftiger Gerechtigkeit und Heiligkeit.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230C5B-8CAA-2344-E5AF-FF5ED2182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75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79DE0E1-FFC6-A88E-F214-A7B69962C1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526" y="373063"/>
            <a:ext cx="2816225" cy="1441450"/>
          </a:xfrm>
        </p:spPr>
        <p:txBody>
          <a:bodyPr/>
          <a:lstStyle/>
          <a:p>
            <a:r>
              <a:rPr lang="de-DE" sz="2400" dirty="0">
                <a:solidFill>
                  <a:schemeClr val="bg2">
                    <a:lumMod val="25000"/>
                  </a:schemeClr>
                </a:solidFill>
              </a:rPr>
              <a:t>Entscheidende Schritte zu wahrer Veränderung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D91F0C-0F89-6D1D-EB61-235994200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53851"/>
            <a:ext cx="3077751" cy="3571292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Lass dich vom Geist Gottes leiten</a:t>
            </a:r>
            <a:br>
              <a:rPr lang="de-DE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(V.30)</a:t>
            </a:r>
          </a:p>
          <a:p>
            <a:r>
              <a:rPr lang="de-DE" dirty="0"/>
              <a:t>Leg das Alte ab!</a:t>
            </a:r>
            <a:br>
              <a:rPr lang="de-DE" dirty="0"/>
            </a:br>
            <a:r>
              <a:rPr lang="de-DE" dirty="0"/>
              <a:t>(V.31)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B0AF31-63D5-C86B-272E-593E8717C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2">
                    <a:lumMod val="25000"/>
                  </a:schemeClr>
                </a:solidFill>
              </a:rPr>
              <a:t>Epheser 4,17-24:</a:t>
            </a:r>
          </a:p>
          <a:p>
            <a:pPr marL="514350" indent="-514350">
              <a:buAutoNum type="arabicPlain" startAt="20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Ihr aber habt den Christus nicht so kennengelernt. </a:t>
            </a:r>
          </a:p>
          <a:p>
            <a:pPr marL="514350" indent="-514350">
              <a:buAutoNum type="arabicPlain" startAt="20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Ihr habt ihn doch gehört und seid in ihm gelehrt worden, wie es Wahrheit in Jesus ist: </a:t>
            </a:r>
          </a:p>
          <a:p>
            <a:pPr marL="514350" indent="-514350">
              <a:buAutoNum type="arabicPlain" startAt="20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dass ihr, was den früheren Lebenswandel angeht, </a:t>
            </a:r>
            <a:r>
              <a:rPr lang="de-DE" dirty="0">
                <a:solidFill>
                  <a:srgbClr val="C00000"/>
                </a:solidFill>
              </a:rPr>
              <a:t>den alten Menschen abgelegt habt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, der sich durch die betrügerischen Begierden zugrunde richtet, </a:t>
            </a:r>
          </a:p>
          <a:p>
            <a:pPr marL="514350" indent="-514350">
              <a:buAutoNum type="arabicPlain" startAt="20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dagegen erneuert werdet in dem Geist eurer Gesinnung </a:t>
            </a:r>
          </a:p>
          <a:p>
            <a:pPr marL="514350" indent="-514350">
              <a:buAutoNum type="arabicPlain" startAt="20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und </a:t>
            </a:r>
            <a:r>
              <a:rPr lang="de-DE" dirty="0">
                <a:solidFill>
                  <a:srgbClr val="C00000"/>
                </a:solidFill>
              </a:rPr>
              <a:t>den neuen Menschen angezogen habt, 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der nach Gott geschaffen ist in wahrhaftiger Gerechtigkeit und Heiligkeit.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230C5B-8CAA-2344-E5AF-FF5ED2182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70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79DE0E1-FFC6-A88E-F214-A7B69962C1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526" y="373063"/>
            <a:ext cx="2816225" cy="1441450"/>
          </a:xfrm>
        </p:spPr>
        <p:txBody>
          <a:bodyPr/>
          <a:lstStyle/>
          <a:p>
            <a:r>
              <a:rPr lang="de-DE" sz="2400" dirty="0">
                <a:solidFill>
                  <a:schemeClr val="bg2">
                    <a:lumMod val="25000"/>
                  </a:schemeClr>
                </a:solidFill>
              </a:rPr>
              <a:t>Entscheidende Schritte zu wahrer Veränderung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D91F0C-0F89-6D1D-EB61-235994200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53851"/>
            <a:ext cx="3077751" cy="3571292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Lass dich vom Geist Gottes leiten</a:t>
            </a:r>
            <a:br>
              <a:rPr lang="de-DE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(V.30)</a:t>
            </a:r>
          </a:p>
          <a:p>
            <a:r>
              <a:rPr lang="de-DE" dirty="0"/>
              <a:t>Leg das Alte ab!</a:t>
            </a:r>
            <a:br>
              <a:rPr lang="de-DE" dirty="0"/>
            </a:br>
            <a:r>
              <a:rPr lang="de-DE" dirty="0"/>
              <a:t>(V.31)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B0AF31-63D5-C86B-272E-593E8717C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2">
                    <a:lumMod val="25000"/>
                  </a:schemeClr>
                </a:solidFill>
              </a:rPr>
              <a:t>Epheser 4,17-24:</a:t>
            </a:r>
          </a:p>
          <a:p>
            <a:pPr marL="514350" indent="-514350">
              <a:buAutoNum type="arabicPlain" startAt="20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Ihr aber habt den Christus nicht so kennengelernt. </a:t>
            </a:r>
          </a:p>
          <a:p>
            <a:pPr marL="514350" indent="-514350">
              <a:buAutoNum type="arabicPlain" startAt="20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Ihr habt ihn doch gehört und seid in ihm gelehrt worden, wie es Wahrheit in Jesus ist: </a:t>
            </a:r>
          </a:p>
          <a:p>
            <a:pPr marL="514350" indent="-514350">
              <a:buAutoNum type="arabicPlain" startAt="20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dass ihr, was den früheren Lebenswandel angeht, </a:t>
            </a:r>
            <a:r>
              <a:rPr lang="de-DE" dirty="0">
                <a:solidFill>
                  <a:srgbClr val="C00000"/>
                </a:solidFill>
              </a:rPr>
              <a:t>den alten Menschen abgelegt habt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, der sich durch die betrügerischen Begierden zugrunde richtet, </a:t>
            </a:r>
          </a:p>
          <a:p>
            <a:pPr marL="514350" indent="-514350">
              <a:buAutoNum type="arabicPlain" startAt="20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dagegen </a:t>
            </a:r>
            <a:r>
              <a:rPr lang="de-DE" b="1" dirty="0">
                <a:solidFill>
                  <a:srgbClr val="0070C0"/>
                </a:solidFill>
              </a:rPr>
              <a:t>erneuert werdet in dem Geist eurer Gesinnung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514350" indent="-514350">
              <a:buAutoNum type="arabicPlain" startAt="20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und </a:t>
            </a:r>
            <a:r>
              <a:rPr lang="de-DE" dirty="0">
                <a:solidFill>
                  <a:srgbClr val="C00000"/>
                </a:solidFill>
              </a:rPr>
              <a:t>den neuen Menschen angezogen habt, 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der nach Gott geschaffen ist in wahrhaftiger Gerechtigkeit und Heiligkeit.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230C5B-8CAA-2344-E5AF-FF5ED2182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64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79DE0E1-FFC6-A88E-F214-A7B69962C1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526" y="373063"/>
            <a:ext cx="2816225" cy="1441450"/>
          </a:xfrm>
        </p:spPr>
        <p:txBody>
          <a:bodyPr/>
          <a:lstStyle/>
          <a:p>
            <a:r>
              <a:rPr lang="de-DE" sz="2400" dirty="0">
                <a:solidFill>
                  <a:schemeClr val="bg2">
                    <a:lumMod val="25000"/>
                  </a:schemeClr>
                </a:solidFill>
              </a:rPr>
              <a:t>Entscheidende Schritte zu wahrer Veränderung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D91F0C-0F89-6D1D-EB61-235994200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53851"/>
            <a:ext cx="3077751" cy="3571292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Lass dich vom Geist Gottes leiten</a:t>
            </a:r>
            <a:br>
              <a:rPr lang="de-DE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(V.30)</a:t>
            </a:r>
          </a:p>
          <a:p>
            <a:r>
              <a:rPr lang="de-DE" dirty="0"/>
              <a:t>Leg das Alte ab!</a:t>
            </a:r>
            <a:br>
              <a:rPr lang="de-DE" dirty="0"/>
            </a:br>
            <a:r>
              <a:rPr lang="de-DE" dirty="0"/>
              <a:t>(V.31)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B0AF31-63D5-C86B-272E-593E8717C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514350" indent="-514350">
              <a:buAutoNum type="arabicPlain" startAt="31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Alle Bitterkeit und Wut und Zorn und Geschrei und Lästerung sei von euch weggetan, samt aller Bosheit!</a:t>
            </a:r>
          </a:p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230C5B-8CAA-2344-E5AF-FF5ED2182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Epheser 4,31</a:t>
            </a:r>
          </a:p>
        </p:txBody>
      </p:sp>
    </p:spTree>
    <p:extLst>
      <p:ext uri="{BB962C8B-B14F-4D97-AF65-F5344CB8AC3E}">
        <p14:creationId xmlns:p14="http://schemas.microsoft.com/office/powerpoint/2010/main" val="1079704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54CA7-EA18-7521-029D-4AAFBB8126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de-DE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Leg das Neue an!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BBF061-974B-4DB4-98DA-37D733B31D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Epheser 4,32a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A5039E-698D-6216-4811-549844DF4D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3</a:t>
            </a: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6595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79DE0E1-FFC6-A88E-F214-A7B69962C1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526" y="373063"/>
            <a:ext cx="2816225" cy="1441450"/>
          </a:xfrm>
        </p:spPr>
        <p:txBody>
          <a:bodyPr/>
          <a:lstStyle/>
          <a:p>
            <a:r>
              <a:rPr lang="de-DE" sz="2400" dirty="0">
                <a:solidFill>
                  <a:schemeClr val="bg2">
                    <a:lumMod val="25000"/>
                  </a:schemeClr>
                </a:solidFill>
              </a:rPr>
              <a:t>Entscheidende Schritte zu wahrer Veränderung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D91F0C-0F89-6D1D-EB61-235994200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53851"/>
            <a:ext cx="3077751" cy="3571292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Lass dich vom Geist Gottes leiten</a:t>
            </a:r>
            <a:br>
              <a:rPr lang="de-DE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(V.30)</a:t>
            </a:r>
          </a:p>
          <a:p>
            <a:r>
              <a:rPr lang="de-DE" dirty="0"/>
              <a:t>Leg das Alte ab!</a:t>
            </a:r>
            <a:br>
              <a:rPr lang="de-DE" dirty="0"/>
            </a:br>
            <a:r>
              <a:rPr lang="de-DE" dirty="0"/>
              <a:t>(V.31)</a:t>
            </a:r>
          </a:p>
          <a:p>
            <a:r>
              <a:rPr lang="de-DE" dirty="0"/>
              <a:t>Leg das Neue an!</a:t>
            </a:r>
            <a:br>
              <a:rPr lang="de-DE" dirty="0"/>
            </a:br>
            <a:r>
              <a:rPr lang="de-DE" dirty="0"/>
              <a:t>(V.32a)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B0AF31-63D5-C86B-272E-593E8717C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514350" indent="-514350">
              <a:buAutoNum type="arabicPlain" startAt="32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Seid aber zueinander gütig, mitleidig, und vergebt einander, so wie auch Gott in Christus euch vergeben hat!</a:t>
            </a:r>
          </a:p>
          <a:p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Gott selbst wird als gütig bezeichnet in: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 err="1">
                <a:solidFill>
                  <a:schemeClr val="tx1"/>
                </a:solidFill>
              </a:rPr>
              <a:t>Mt</a:t>
            </a:r>
            <a:r>
              <a:rPr lang="de-DE" dirty="0">
                <a:solidFill>
                  <a:schemeClr val="tx1"/>
                </a:solidFill>
              </a:rPr>
              <a:t> 11,30; </a:t>
            </a:r>
            <a:r>
              <a:rPr lang="de-DE" dirty="0" err="1">
                <a:solidFill>
                  <a:schemeClr val="tx1"/>
                </a:solidFill>
              </a:rPr>
              <a:t>Lk</a:t>
            </a:r>
            <a:r>
              <a:rPr lang="de-DE" dirty="0">
                <a:solidFill>
                  <a:schemeClr val="tx1"/>
                </a:solidFill>
              </a:rPr>
              <a:t> 6,35; 1Petr 2,3; Römer 2,4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/>
                </a:solidFill>
              </a:rPr>
              <a:t>Lukas 6,36: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Seid barmherzig, wie auch euer Vater barmherzig ist!</a:t>
            </a:r>
          </a:p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230C5B-8CAA-2344-E5AF-FF5ED2182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Epheser 4,32</a:t>
            </a:r>
          </a:p>
        </p:txBody>
      </p:sp>
    </p:spTree>
    <p:extLst>
      <p:ext uri="{BB962C8B-B14F-4D97-AF65-F5344CB8AC3E}">
        <p14:creationId xmlns:p14="http://schemas.microsoft.com/office/powerpoint/2010/main" val="173249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79DE0E1-FFC6-A88E-F214-A7B69962C1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526" y="373063"/>
            <a:ext cx="2816225" cy="1441450"/>
          </a:xfrm>
        </p:spPr>
        <p:txBody>
          <a:bodyPr/>
          <a:lstStyle/>
          <a:p>
            <a:r>
              <a:rPr lang="de-DE" sz="2400" dirty="0">
                <a:solidFill>
                  <a:schemeClr val="bg2">
                    <a:lumMod val="25000"/>
                  </a:schemeClr>
                </a:solidFill>
              </a:rPr>
              <a:t>Entscheidende Schritte zu wahrer Veränderung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D91F0C-0F89-6D1D-EB61-235994200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53851"/>
            <a:ext cx="3077751" cy="3571292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Lass dich vom Geist Gottes leiten</a:t>
            </a:r>
            <a:br>
              <a:rPr lang="de-DE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(V.30)</a:t>
            </a:r>
          </a:p>
          <a:p>
            <a:r>
              <a:rPr lang="de-DE" dirty="0"/>
              <a:t>Leg das Alte ab!</a:t>
            </a:r>
            <a:br>
              <a:rPr lang="de-DE" dirty="0"/>
            </a:br>
            <a:r>
              <a:rPr lang="de-DE" dirty="0"/>
              <a:t>(V.31)</a:t>
            </a:r>
          </a:p>
          <a:p>
            <a:r>
              <a:rPr lang="de-DE" dirty="0"/>
              <a:t>Leg das Neue an!</a:t>
            </a:r>
            <a:br>
              <a:rPr lang="de-DE" dirty="0"/>
            </a:br>
            <a:r>
              <a:rPr lang="de-DE" dirty="0"/>
              <a:t>(V.32a)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B0AF31-63D5-C86B-272E-593E8717C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514350" indent="-514350">
              <a:buAutoNum type="arabicPlain" startAt="32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Seid aber zueinander gütig, mitleidig, </a:t>
            </a:r>
            <a:r>
              <a:rPr lang="de-DE" b="1" dirty="0">
                <a:solidFill>
                  <a:srgbClr val="C00000"/>
                </a:solidFill>
              </a:rPr>
              <a:t>und vergebt einander, so wie auch Gott in Christus euch vergeben hat!</a:t>
            </a:r>
          </a:p>
          <a:p>
            <a:pPr marL="514350" lvl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de-DE" b="1" dirty="0"/>
          </a:p>
          <a:p>
            <a:pPr marL="514350" lvl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de-DE" b="1" dirty="0"/>
              <a:t>Das Vierfache Versprechen der Vergebung:</a:t>
            </a:r>
            <a:endParaRPr lang="de-DE" dirty="0"/>
          </a:p>
          <a:p>
            <a:pPr marL="514350">
              <a:buFont typeface="Wingdings" pitchFamily="2" charset="2"/>
              <a:buChar char="ü"/>
            </a:pPr>
            <a:r>
              <a:rPr lang="de-DE" dirty="0"/>
              <a:t>„Ich werde an diese Sache nicht mehr denken.“</a:t>
            </a:r>
          </a:p>
          <a:p>
            <a:pPr marL="514350">
              <a:buFont typeface="Wingdings" pitchFamily="2" charset="2"/>
              <a:buChar char="ü"/>
            </a:pPr>
            <a:r>
              <a:rPr lang="de-DE" dirty="0"/>
              <a:t>„Ich werde dir diese Sache nicht mehr vorhalten</a:t>
            </a:r>
            <a:br>
              <a:rPr lang="de-DE" dirty="0"/>
            </a:br>
            <a:r>
              <a:rPr lang="de-DE" dirty="0"/>
              <a:t>	und nicht gegen dich verwenden.“</a:t>
            </a:r>
          </a:p>
          <a:p>
            <a:pPr marL="514350">
              <a:buFont typeface="Wingdings" pitchFamily="2" charset="2"/>
              <a:buChar char="ü"/>
            </a:pPr>
            <a:r>
              <a:rPr lang="de-DE" dirty="0"/>
              <a:t>„Ich werde anderen nichts davon sagen.“</a:t>
            </a:r>
          </a:p>
          <a:p>
            <a:pPr marL="514350">
              <a:buFont typeface="Wingdings" pitchFamily="2" charset="2"/>
              <a:buChar char="ü"/>
            </a:pPr>
            <a:r>
              <a:rPr lang="de-DE" dirty="0"/>
              <a:t>„Ich werde nicht zulassen, dass dies zwischen	uns steht oder unsere Beziehung schädigt.“</a:t>
            </a:r>
          </a:p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230C5B-8CAA-2344-E5AF-FF5ED2182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Epheser 4,32</a:t>
            </a:r>
          </a:p>
        </p:txBody>
      </p:sp>
    </p:spTree>
    <p:extLst>
      <p:ext uri="{BB962C8B-B14F-4D97-AF65-F5344CB8AC3E}">
        <p14:creationId xmlns:p14="http://schemas.microsoft.com/office/powerpoint/2010/main" val="175222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54CA7-EA18-7521-029D-4AAFBB8126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de-DE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Lass dich von Gottes Gnade motivieren!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BBF061-974B-4DB4-98DA-37D733B31D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Epheser 4,32b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A5039E-698D-6216-4811-549844DF4D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0688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79DE0E1-FFC6-A88E-F214-A7B69962C1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D91F0C-0F89-6D1D-EB61-235994200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B0AF31-63D5-C86B-272E-593E8717C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Jeremia 13,23: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Kann ein Schwarzer seine Haut ändern, ein Leopard seine Flecken? Dann könntet auch ihr Gutes tun, die ihr an Böses tun gewöhnt seid.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230C5B-8CAA-2344-E5AF-FF5ED2182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08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79DE0E1-FFC6-A88E-F214-A7B69962C1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526" y="373063"/>
            <a:ext cx="2816225" cy="1441450"/>
          </a:xfrm>
        </p:spPr>
        <p:txBody>
          <a:bodyPr/>
          <a:lstStyle/>
          <a:p>
            <a:r>
              <a:rPr lang="de-DE" sz="2400" dirty="0">
                <a:solidFill>
                  <a:schemeClr val="bg2">
                    <a:lumMod val="25000"/>
                  </a:schemeClr>
                </a:solidFill>
              </a:rPr>
              <a:t>Entscheidende Schritte zu wahrer Veränderung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D91F0C-0F89-6D1D-EB61-235994200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53851"/>
            <a:ext cx="3077751" cy="3571292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Lass dich vom Geist Gottes leiten</a:t>
            </a:r>
            <a:br>
              <a:rPr lang="de-DE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(V.30)</a:t>
            </a:r>
          </a:p>
          <a:p>
            <a:r>
              <a:rPr lang="de-DE" dirty="0"/>
              <a:t>Leg das Alte ab!</a:t>
            </a:r>
            <a:br>
              <a:rPr lang="de-DE" dirty="0"/>
            </a:br>
            <a:r>
              <a:rPr lang="de-DE" dirty="0"/>
              <a:t>(V.31)</a:t>
            </a:r>
          </a:p>
          <a:p>
            <a:r>
              <a:rPr lang="de-DE" dirty="0"/>
              <a:t>Leg das Neue an!</a:t>
            </a:r>
            <a:br>
              <a:rPr lang="de-DE" dirty="0"/>
            </a:br>
            <a:r>
              <a:rPr lang="de-DE" dirty="0"/>
              <a:t>(V.32a)</a:t>
            </a:r>
          </a:p>
          <a:p>
            <a:r>
              <a:rPr lang="de-DE" dirty="0"/>
              <a:t>Lass dich von Gnade motivieren!</a:t>
            </a:r>
            <a:br>
              <a:rPr lang="de-DE" dirty="0"/>
            </a:br>
            <a:r>
              <a:rPr lang="de-DE" dirty="0"/>
              <a:t>(V.32b)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B0AF31-63D5-C86B-272E-593E8717C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514350" indent="-514350">
              <a:buAutoNum type="arabicPlain" startAt="32"/>
            </a:pPr>
            <a:r>
              <a:rPr lang="de-DE" dirty="0">
                <a:solidFill>
                  <a:schemeClr val="tx1"/>
                </a:solidFill>
              </a:rPr>
              <a:t>Seid aber zueinander gütig, mitleidig,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und vergebt einander,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so wie auch Gott in Christus euch vergeben hat!</a:t>
            </a:r>
          </a:p>
          <a:p>
            <a:pPr marL="514350" indent="-514350">
              <a:buAutoNum type="arabicPlain" startAt="32"/>
            </a:pPr>
            <a:endParaRPr lang="de-DE" dirty="0">
              <a:solidFill>
                <a:schemeClr val="tx1"/>
              </a:solidFill>
            </a:endParaRPr>
          </a:p>
          <a:p>
            <a:r>
              <a:rPr lang="de-DE" b="1" dirty="0">
                <a:solidFill>
                  <a:schemeClr val="tx1"/>
                </a:solidFill>
                <a:sym typeface="Wingdings" panose="05000000000000000000" pitchFamily="2" charset="2"/>
              </a:rPr>
              <a:t>	 Wie Gott mir, so ich dir!</a:t>
            </a:r>
            <a:endParaRPr lang="de-DE" b="1" dirty="0">
              <a:solidFill>
                <a:schemeClr val="tx1"/>
              </a:solidFill>
            </a:endParaRPr>
          </a:p>
          <a:p>
            <a:endParaRPr lang="de-DE" b="1" dirty="0">
              <a:solidFill>
                <a:srgbClr val="C00000"/>
              </a:solidFill>
            </a:endParaRPr>
          </a:p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230C5B-8CAA-2344-E5AF-FF5ED2182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Epheser 4,32</a:t>
            </a:r>
          </a:p>
        </p:txBody>
      </p:sp>
    </p:spTree>
    <p:extLst>
      <p:ext uri="{BB962C8B-B14F-4D97-AF65-F5344CB8AC3E}">
        <p14:creationId xmlns:p14="http://schemas.microsoft.com/office/powerpoint/2010/main" val="130723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6D18B-DB0C-03A3-D974-3F9D741603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Entscheidende Schritte zu wahrer Veränderung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CACFDF5-BE93-1A18-F49F-62A1FD474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6262" y="3396762"/>
            <a:ext cx="8192278" cy="521554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de-DE" sz="3200" dirty="0">
                <a:solidFill>
                  <a:schemeClr val="bg2">
                    <a:lumMod val="25000"/>
                  </a:schemeClr>
                </a:solidFill>
              </a:rPr>
              <a:t>Lass dich vom Geist Gottes leiten!</a:t>
            </a:r>
            <a:endParaRPr lang="de-DE" sz="3200" dirty="0"/>
          </a:p>
          <a:p>
            <a:pPr marL="514350" indent="-514350" algn="l">
              <a:buAutoNum type="arabicPeriod"/>
            </a:pPr>
            <a:r>
              <a:rPr lang="de-DE" sz="3200" dirty="0">
                <a:solidFill>
                  <a:schemeClr val="bg2">
                    <a:lumMod val="25000"/>
                  </a:schemeClr>
                </a:solidFill>
              </a:rPr>
              <a:t>Leg das Alte ab!</a:t>
            </a:r>
            <a:endParaRPr lang="de-DE" sz="3200" dirty="0"/>
          </a:p>
          <a:p>
            <a:pPr marL="514350" indent="-514350" algn="l">
              <a:buAutoNum type="arabicPeriod"/>
            </a:pPr>
            <a:r>
              <a:rPr lang="de-DE" sz="3200" dirty="0">
                <a:solidFill>
                  <a:schemeClr val="bg2">
                    <a:lumMod val="25000"/>
                  </a:schemeClr>
                </a:solidFill>
              </a:rPr>
              <a:t>Leg das Neue an!</a:t>
            </a:r>
            <a:endParaRPr lang="de-DE" sz="3200" dirty="0"/>
          </a:p>
          <a:p>
            <a:pPr marL="514350" indent="-514350" algn="l">
              <a:buAutoNum type="arabicPeriod"/>
            </a:pPr>
            <a:r>
              <a:rPr lang="de-DE" sz="3200" dirty="0">
                <a:solidFill>
                  <a:schemeClr val="bg2">
                    <a:lumMod val="25000"/>
                  </a:schemeClr>
                </a:solidFill>
              </a:rPr>
              <a:t>Lass dich von Gottes Gnade motivieren!</a:t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2B4883-128A-3580-D0D0-8CEE26B8B7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158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103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8" name="Picture 4" descr="Tafel, Pfeil, Schild, Hinweis">
            <a:extLst>
              <a:ext uri="{FF2B5EF4-FFF2-40B4-BE49-F238E27FC236}">
                <a16:creationId xmlns:a16="http://schemas.microsoft.com/office/drawing/2014/main" id="{B833F10F-E3E4-AB00-96CE-14837E7D7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3" b="-1"/>
          <a:stretch/>
        </p:blipFill>
        <p:spPr bwMode="auto">
          <a:xfrm>
            <a:off x="196850" y="173518"/>
            <a:ext cx="11798300" cy="6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90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CA779-345F-D356-D5D7-3916867A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de-DE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Entscheidende S</a:t>
            </a:r>
            <a:r>
              <a:rPr lang="de-DE" dirty="0"/>
              <a:t>chritte zu wahrer Veränderung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2DC49B-51EE-7DEB-054E-A2689925D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>
                <a:solidFill>
                  <a:schemeClr val="bg2">
                    <a:lumMod val="25000"/>
                  </a:schemeClr>
                </a:solidFill>
              </a:rPr>
              <a:t>Epheser 4,30-32</a:t>
            </a:r>
          </a:p>
        </p:txBody>
      </p:sp>
    </p:spTree>
    <p:extLst>
      <p:ext uri="{BB962C8B-B14F-4D97-AF65-F5344CB8AC3E}">
        <p14:creationId xmlns:p14="http://schemas.microsoft.com/office/powerpoint/2010/main" val="239001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79DE0E1-FFC6-A88E-F214-A7B69962C1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526" y="373063"/>
            <a:ext cx="2816225" cy="1441450"/>
          </a:xfrm>
        </p:spPr>
        <p:txBody>
          <a:bodyPr/>
          <a:lstStyle/>
          <a:p>
            <a:r>
              <a:rPr lang="de-DE" sz="2400" dirty="0">
                <a:solidFill>
                  <a:schemeClr val="bg2">
                    <a:lumMod val="25000"/>
                  </a:schemeClr>
                </a:solidFill>
              </a:rPr>
              <a:t>Entscheidende Schritte zu wahrer Veränderung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D91F0C-0F89-6D1D-EB61-235994200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B0AF31-63D5-C86B-272E-593E8717C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514350" indent="-514350">
              <a:buAutoNum type="arabicPlain" startAt="30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Und betrübt nicht den Heiligen Geist Gottes, mit dem ihr versiegelt worden seid auf den Tag der Erlösung hin!</a:t>
            </a:r>
          </a:p>
          <a:p>
            <a:pPr marL="514350" indent="-514350">
              <a:buAutoNum type="arabicPlain" startAt="30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Alle Bitterkeit und Wut und Zorn und Geschrei und Lästerung sei von euch weggetan, samt aller Bosheit!</a:t>
            </a:r>
          </a:p>
          <a:p>
            <a:pPr marL="514350" indent="-514350">
              <a:buAutoNum type="arabicPlain" startAt="30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Seid aber zueinander gütig, mitleidig, und vergebt einander, so wie auch Gott in Christus euch vergeben hat!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230C5B-8CAA-2344-E5AF-FF5ED2182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Epheser 4,30-32</a:t>
            </a:r>
          </a:p>
        </p:txBody>
      </p:sp>
    </p:spTree>
    <p:extLst>
      <p:ext uri="{BB962C8B-B14F-4D97-AF65-F5344CB8AC3E}">
        <p14:creationId xmlns:p14="http://schemas.microsoft.com/office/powerpoint/2010/main" val="398538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854CA7-EA18-7521-029D-4AAFBB8126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Lass dich vom </a:t>
            </a:r>
            <a:br>
              <a:rPr lang="de-DE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Geist Gottes leiten!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BBF061-974B-4DB4-98DA-37D733B31D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de-DE" dirty="0"/>
              <a:t>Epheser 4,30</a:t>
            </a:r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A5039E-698D-6216-4811-549844DF4D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41324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79DE0E1-FFC6-A88E-F214-A7B69962C1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526" y="373063"/>
            <a:ext cx="2816225" cy="1441450"/>
          </a:xfrm>
        </p:spPr>
        <p:txBody>
          <a:bodyPr/>
          <a:lstStyle/>
          <a:p>
            <a:r>
              <a:rPr lang="de-DE" sz="2400" dirty="0">
                <a:solidFill>
                  <a:schemeClr val="bg2">
                    <a:lumMod val="25000"/>
                  </a:schemeClr>
                </a:solidFill>
              </a:rPr>
              <a:t>Entscheidende Schritte zu wahrer Veränderung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D91F0C-0F89-6D1D-EB61-235994200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53851"/>
            <a:ext cx="3077751" cy="2347913"/>
          </a:xfrm>
        </p:spPr>
        <p:txBody>
          <a:bodyPr/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Lass dich vom Geist Gottes leiten</a:t>
            </a:r>
            <a:br>
              <a:rPr lang="de-DE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(V.30)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B0AF31-63D5-C86B-272E-593E8717C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514350" indent="-514350">
              <a:buAutoNum type="arabicPlain" startAt="30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Und betrübt nicht den Heiligen Geist Gottes, mit dem ihr versiegelt worden seid auf den Tag der Erlösung hin!</a:t>
            </a:r>
          </a:p>
          <a:p>
            <a:pPr marL="514350" indent="-514350">
              <a:buAutoNum type="arabicPlain" startAt="30"/>
            </a:pPr>
            <a:endParaRPr lang="de-DE" dirty="0"/>
          </a:p>
          <a:p>
            <a:r>
              <a:rPr lang="de-DE" b="1" dirty="0">
                <a:solidFill>
                  <a:schemeClr val="bg2">
                    <a:lumMod val="25000"/>
                  </a:schemeClr>
                </a:solidFill>
              </a:rPr>
              <a:t>Epheser 1,13-14:</a:t>
            </a:r>
          </a:p>
          <a:p>
            <a:pPr marL="514350" indent="-514350">
              <a:buAutoNum type="arabicPlain" startAt="13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In ihm ⟨seid⟩ auch ihr, als ihr das Wort der Wahrheit, das Evangelium eurer Rettung, gehört habt und gläubig geworden seid, versiegelt worden mit dem Heiligen Geist der Verheißung. </a:t>
            </a:r>
          </a:p>
          <a:p>
            <a:pPr marL="514350" indent="-514350">
              <a:buAutoNum type="arabicPlain" startAt="13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Der ist die Anzahlung auf unser Erbe, auf die Erlösung ⟨seines⟩ Eigentums zum Preis seiner Herrlichkeit.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230C5B-8CAA-2344-E5AF-FF5ED2182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81388" y="6506184"/>
            <a:ext cx="8335962" cy="351816"/>
          </a:xfrm>
        </p:spPr>
        <p:txBody>
          <a:bodyPr/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Epheser 4,30</a:t>
            </a:r>
          </a:p>
        </p:txBody>
      </p:sp>
    </p:spTree>
    <p:extLst>
      <p:ext uri="{BB962C8B-B14F-4D97-AF65-F5344CB8AC3E}">
        <p14:creationId xmlns:p14="http://schemas.microsoft.com/office/powerpoint/2010/main" val="395916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79DE0E1-FFC6-A88E-F214-A7B69962C1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526" y="373063"/>
            <a:ext cx="2816225" cy="1441450"/>
          </a:xfrm>
        </p:spPr>
        <p:txBody>
          <a:bodyPr/>
          <a:lstStyle/>
          <a:p>
            <a:r>
              <a:rPr lang="de-DE" sz="2400" dirty="0">
                <a:solidFill>
                  <a:schemeClr val="bg2">
                    <a:lumMod val="25000"/>
                  </a:schemeClr>
                </a:solidFill>
              </a:rPr>
              <a:t>Entscheidende Schritte zu wahrer Veränderung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D91F0C-0F89-6D1D-EB61-235994200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53851"/>
            <a:ext cx="3077751" cy="2347913"/>
          </a:xfrm>
        </p:spPr>
        <p:txBody>
          <a:bodyPr/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Lass dich vom Geist Gottes leiten</a:t>
            </a:r>
            <a:br>
              <a:rPr lang="de-DE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(V.30)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B0AF31-63D5-C86B-272E-593E8717C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Epheser 2,18:</a:t>
            </a:r>
          </a:p>
          <a:p>
            <a:r>
              <a:rPr lang="de-DE" dirty="0"/>
              <a:t>Denn durch ihn haben wir beide durch einen Geist den Zugang zum Vater.</a:t>
            </a:r>
          </a:p>
          <a:p>
            <a:endParaRPr lang="de-DE" dirty="0"/>
          </a:p>
          <a:p>
            <a:endParaRPr lang="de-DE" dirty="0"/>
          </a:p>
          <a:p>
            <a:r>
              <a:rPr lang="de-DE" b="1" dirty="0">
                <a:solidFill>
                  <a:schemeClr val="bg2">
                    <a:lumMod val="25000"/>
                  </a:schemeClr>
                </a:solidFill>
              </a:rPr>
              <a:t>Römer 8,14:</a:t>
            </a:r>
          </a:p>
          <a:p>
            <a:r>
              <a:rPr lang="de-DE" dirty="0"/>
              <a:t>Denn so viele durch den Geist Gottes geleitet werden, die sind Söhne Gottes. </a:t>
            </a:r>
            <a:endParaRPr lang="de-DE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230C5B-8CAA-2344-E5AF-FF5ED2182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6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79DE0E1-FFC6-A88E-F214-A7B69962C1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1526" y="373063"/>
            <a:ext cx="2816225" cy="1441450"/>
          </a:xfrm>
        </p:spPr>
        <p:txBody>
          <a:bodyPr/>
          <a:lstStyle/>
          <a:p>
            <a:r>
              <a:rPr lang="de-DE" sz="2400" dirty="0">
                <a:solidFill>
                  <a:schemeClr val="bg2">
                    <a:lumMod val="25000"/>
                  </a:schemeClr>
                </a:solidFill>
              </a:rPr>
              <a:t>Entscheidende Schritte zu wahrer Veränderung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D91F0C-0F89-6D1D-EB61-235994200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53851"/>
            <a:ext cx="3077751" cy="2347913"/>
          </a:xfrm>
        </p:spPr>
        <p:txBody>
          <a:bodyPr/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Lass dich vom Geist Gottes leiten</a:t>
            </a:r>
            <a:br>
              <a:rPr lang="de-DE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(V.30)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B0AF31-63D5-C86B-272E-593E8717C4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514350" indent="-514350">
              <a:buAutoNum type="arabicPlain" startAt="30"/>
            </a:pPr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Und betrübt nicht den Heiligen Geist Gottes, mit dem ihr versiegelt worden seid auf den Tag der Erlösung hin!</a:t>
            </a:r>
          </a:p>
          <a:p>
            <a:pPr marL="514350" indent="-514350">
              <a:buAutoNum type="arabicPlain" startAt="30"/>
            </a:pPr>
            <a:endParaRPr lang="de-DE" dirty="0"/>
          </a:p>
          <a:p>
            <a:r>
              <a:rPr lang="de-DE" b="1" dirty="0">
                <a:solidFill>
                  <a:schemeClr val="bg2">
                    <a:lumMod val="25000"/>
                  </a:schemeClr>
                </a:solidFill>
              </a:rPr>
              <a:t>Jesaja 63,10a:</a:t>
            </a:r>
          </a:p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Sie aber, sie sind widerspenstig gewesen und haben seinen heiligen Geist betrübt.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230C5B-8CAA-2344-E5AF-FF5ED21826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>
                <a:solidFill>
                  <a:schemeClr val="bg2">
                    <a:lumMod val="25000"/>
                  </a:schemeClr>
                </a:solidFill>
              </a:rPr>
              <a:t>Epheser 4,30</a:t>
            </a:r>
          </a:p>
        </p:txBody>
      </p:sp>
    </p:spTree>
    <p:extLst>
      <p:ext uri="{BB962C8B-B14F-4D97-AF65-F5344CB8AC3E}">
        <p14:creationId xmlns:p14="http://schemas.microsoft.com/office/powerpoint/2010/main" val="332994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olie Themenreih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1175</Words>
  <Application>Microsoft Office PowerPoint</Application>
  <PresentationFormat>Breitbild</PresentationFormat>
  <Paragraphs>118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0" baseType="lpstr">
      <vt:lpstr>Raleway SemiBold</vt:lpstr>
      <vt:lpstr>Raleway Medium</vt:lpstr>
      <vt:lpstr>Arial</vt:lpstr>
      <vt:lpstr>Wingdings</vt:lpstr>
      <vt:lpstr>Calibri</vt:lpstr>
      <vt:lpstr>Lato</vt:lpstr>
      <vt:lpstr>Raleway</vt:lpstr>
      <vt:lpstr>Raleway Light</vt:lpstr>
      <vt:lpstr>Folie Themenreihe</vt:lpstr>
      <vt:lpstr>PowerPoint-Präsentation</vt:lpstr>
      <vt:lpstr>PowerPoint-Präsentation</vt:lpstr>
      <vt:lpstr>PowerPoint-Präsentation</vt:lpstr>
      <vt:lpstr>  Entscheidende Schritte zu wahrer Veränderung</vt:lpstr>
      <vt:lpstr>PowerPoint-Präsentation</vt:lpstr>
      <vt:lpstr> Lass dich vom  Geist Gottes leiten!</vt:lpstr>
      <vt:lpstr>PowerPoint-Präsentation</vt:lpstr>
      <vt:lpstr>PowerPoint-Präsentation</vt:lpstr>
      <vt:lpstr>PowerPoint-Präsentation</vt:lpstr>
      <vt:lpstr>  Leg das Alte ab!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Leg das Neue an!</vt:lpstr>
      <vt:lpstr>PowerPoint-Präsentation</vt:lpstr>
      <vt:lpstr>PowerPoint-Präsentation</vt:lpstr>
      <vt:lpstr> Lass dich von Gottes Gnade motivieren!</vt:lpstr>
      <vt:lpstr>PowerPoint-Präsentation</vt:lpstr>
      <vt:lpstr>Entscheidende Schritte zu wahrer Veränderung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EFG Technik</dc:creator>
  <cp:lastModifiedBy>EFG Technik</cp:lastModifiedBy>
  <cp:revision>31</cp:revision>
  <dcterms:created xsi:type="dcterms:W3CDTF">2023-02-20T18:38:09Z</dcterms:created>
  <dcterms:modified xsi:type="dcterms:W3CDTF">2023-12-09T23:37:06Z</dcterms:modified>
</cp:coreProperties>
</file>