
<file path=[Content_Types].xml><?xml version="1.0" encoding="utf-8"?>
<Types xmlns="http://schemas.openxmlformats.org/package/2006/content-types">
  <Default Extension="fntdata" ContentType="application/x-fontdata"/>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9" r:id="rId3"/>
    <p:sldId id="257" r:id="rId4"/>
    <p:sldId id="315" r:id="rId5"/>
    <p:sldId id="316" r:id="rId6"/>
    <p:sldId id="317" r:id="rId7"/>
    <p:sldId id="258" r:id="rId8"/>
    <p:sldId id="320" r:id="rId9"/>
    <p:sldId id="323" r:id="rId10"/>
    <p:sldId id="318" r:id="rId11"/>
    <p:sldId id="321" r:id="rId12"/>
    <p:sldId id="328" r:id="rId13"/>
    <p:sldId id="326" r:id="rId14"/>
    <p:sldId id="327" r:id="rId15"/>
    <p:sldId id="325" r:id="rId16"/>
    <p:sldId id="330" r:id="rId17"/>
    <p:sldId id="332" r:id="rId18"/>
    <p:sldId id="331" r:id="rId19"/>
    <p:sldId id="319" r:id="rId20"/>
    <p:sldId id="322" r:id="rId21"/>
    <p:sldId id="334" r:id="rId22"/>
    <p:sldId id="333" r:id="rId23"/>
    <p:sldId id="335" r:id="rId24"/>
    <p:sldId id="336" r:id="rId25"/>
    <p:sldId id="313" r:id="rId26"/>
    <p:sldId id="337" r:id="rId27"/>
  </p:sldIdLst>
  <p:sldSz cx="12192000" cy="6858000"/>
  <p:notesSz cx="6858000" cy="9144000"/>
  <p:embeddedFontLst>
    <p:embeddedFont>
      <p:font typeface="Lato" panose="020F0502020204030203" pitchFamily="34" charset="0"/>
      <p:regular r:id="rId28"/>
      <p:bold r:id="rId29"/>
      <p:italic r:id="rId30"/>
      <p:boldItalic r:id="rId31"/>
    </p:embeddedFont>
    <p:embeddedFont>
      <p:font typeface="Raleway" panose="020B0503030101060003" pitchFamily="34" charset="0"/>
      <p:regular r:id="rId32"/>
      <p:bold r:id="rId33"/>
      <p:italic r:id="rId34"/>
      <p:boldItalic r:id="rId35"/>
    </p:embeddedFont>
    <p:embeddedFont>
      <p:font typeface="Raleway Light" panose="020B0403030101060003" pitchFamily="34" charset="0"/>
      <p:regular r:id="rId36"/>
      <p:italic r:id="rId37"/>
    </p:embeddedFont>
    <p:embeddedFont>
      <p:font typeface="Raleway SemiBold" panose="020B0703030101060003" pitchFamily="34" charset="0"/>
      <p:bold r:id="rId38"/>
      <p:boldItalic r:id="rId39"/>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21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enutzerdefiniertes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3" name="Grafik 2" descr="Ein Bild, das draußen, Landschaft, Himmel, Berg enthält.&#10;&#10;KI-generierte Inhalte können fehlerhaft sein.">
            <a:extLst>
              <a:ext uri="{FF2B5EF4-FFF2-40B4-BE49-F238E27FC236}">
                <a16:creationId xmlns:a16="http://schemas.microsoft.com/office/drawing/2014/main" id="{58DC8CBE-4127-5D04-117A-E19B657A357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561813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digttitel &amp; Textstelle">
    <p:bg>
      <p:bgPr>
        <a:solidFill>
          <a:schemeClr val="bg1"/>
        </a:solidFill>
        <a:effectLst/>
      </p:bgPr>
    </p:bg>
    <p:spTree>
      <p:nvGrpSpPr>
        <p:cNvPr id="1" name=""/>
        <p:cNvGrpSpPr/>
        <p:nvPr/>
      </p:nvGrpSpPr>
      <p:grpSpPr>
        <a:xfrm>
          <a:off x="0" y="0"/>
          <a:ext cx="0" cy="0"/>
          <a:chOff x="0" y="0"/>
          <a:chExt cx="0" cy="0"/>
        </a:xfrm>
      </p:grpSpPr>
      <p:pic>
        <p:nvPicPr>
          <p:cNvPr id="8" name="Grafik 7" descr="Ein Bild, das Text, Himmel, Berg, draußen enthält.&#10;&#10;KI-generierte Inhalte können fehlerhaft sein.">
            <a:extLst>
              <a:ext uri="{FF2B5EF4-FFF2-40B4-BE49-F238E27FC236}">
                <a16:creationId xmlns:a16="http://schemas.microsoft.com/office/drawing/2014/main" id="{EA6588DA-3609-D3E1-0085-F9883ADAED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32016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Predigttitel &amp; Textstelle">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14" name="Titelplatzhalter 1">
            <a:extLst>
              <a:ext uri="{FF2B5EF4-FFF2-40B4-BE49-F238E27FC236}">
                <a16:creationId xmlns:a16="http://schemas.microsoft.com/office/drawing/2014/main" id="{18AD09C5-8C50-487A-1AB7-3E20E13CA3B1}"/>
              </a:ext>
            </a:extLst>
          </p:cNvPr>
          <p:cNvSpPr>
            <a:spLocks noGrp="1"/>
          </p:cNvSpPr>
          <p:nvPr>
            <p:ph type="title"/>
          </p:nvPr>
        </p:nvSpPr>
        <p:spPr>
          <a:xfrm>
            <a:off x="5994400" y="365125"/>
            <a:ext cx="5359399" cy="3222137"/>
          </a:xfrm>
          <a:prstGeom prst="rect">
            <a:avLst/>
          </a:prstGeom>
        </p:spPr>
        <p:txBody>
          <a:bodyPr vert="horz" lIns="91440" tIns="45720" rIns="91440" bIns="45720" rtlCol="0" anchor="ctr">
            <a:normAutofit/>
          </a:bodyPr>
          <a:lstStyle>
            <a:lvl1pPr algn="l">
              <a:defRPr b="0">
                <a:solidFill>
                  <a:srgbClr val="33211A"/>
                </a:solidFill>
              </a:defRPr>
            </a:lvl1pPr>
          </a:lstStyle>
          <a:p>
            <a:r>
              <a:rPr lang="de-DE" dirty="0"/>
              <a:t>Thema</a:t>
            </a:r>
            <a:br>
              <a:rPr lang="de-DE" dirty="0"/>
            </a:br>
            <a:r>
              <a:rPr lang="de-DE" dirty="0"/>
              <a:t>(Untertitel)</a:t>
            </a:r>
          </a:p>
        </p:txBody>
      </p:sp>
      <p:sp>
        <p:nvSpPr>
          <p:cNvPr id="15" name="Textplatzhalter 2">
            <a:extLst>
              <a:ext uri="{FF2B5EF4-FFF2-40B4-BE49-F238E27FC236}">
                <a16:creationId xmlns:a16="http://schemas.microsoft.com/office/drawing/2014/main" id="{514FEFF2-7B98-03B8-1F3E-FD9173877766}"/>
              </a:ext>
            </a:extLst>
          </p:cNvPr>
          <p:cNvSpPr>
            <a:spLocks noGrp="1"/>
          </p:cNvSpPr>
          <p:nvPr>
            <p:ph idx="1"/>
          </p:nvPr>
        </p:nvSpPr>
        <p:spPr>
          <a:xfrm>
            <a:off x="5994400" y="3612662"/>
            <a:ext cx="4318000" cy="828064"/>
          </a:xfrm>
          <a:prstGeom prst="rect">
            <a:avLst/>
          </a:prstGeom>
        </p:spPr>
        <p:txBody>
          <a:bodyPr vert="horz" lIns="91440" tIns="45720" rIns="91440" bIns="45720" rtlCol="0">
            <a:normAutofit/>
          </a:bodyPr>
          <a:lstStyle>
            <a:lvl1pPr algn="l">
              <a:defRPr>
                <a:solidFill>
                  <a:srgbClr val="33211A"/>
                </a:solidFill>
              </a:defRPr>
            </a:lvl1pPr>
          </a:lstStyle>
          <a:p>
            <a:pPr lvl="0"/>
            <a:r>
              <a:rPr lang="de-DE" dirty="0"/>
              <a:t>Predigttext</a:t>
            </a:r>
          </a:p>
        </p:txBody>
      </p:sp>
      <p:pic>
        <p:nvPicPr>
          <p:cNvPr id="3" name="Grafik 2" descr="Ein Bild, das Landschaft, draußen, Berg, Nebel enthält.&#10;&#10;KI-generierte Inhalte können fehlerhaft sein.">
            <a:extLst>
              <a:ext uri="{FF2B5EF4-FFF2-40B4-BE49-F238E27FC236}">
                <a16:creationId xmlns:a16="http://schemas.microsoft.com/office/drawing/2014/main" id="{E99EA722-4BCD-9F79-35B9-5F9CCB823FA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94067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Unterpunkt">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A95ED324-CE05-4B20-6BFA-5913F1C18572}"/>
              </a:ext>
            </a:extLst>
          </p:cNvPr>
          <p:cNvSpPr>
            <a:spLocks noGrp="1"/>
          </p:cNvSpPr>
          <p:nvPr>
            <p:ph type="ctrTitle" hasCustomPrompt="1"/>
          </p:nvPr>
        </p:nvSpPr>
        <p:spPr>
          <a:xfrm>
            <a:off x="4034670" y="1485901"/>
            <a:ext cx="6633329" cy="2024061"/>
          </a:xfrm>
          <a:prstGeom prst="rect">
            <a:avLst/>
          </a:prstGeom>
        </p:spPr>
        <p:txBody>
          <a:bodyPr anchor="t">
            <a:normAutofit/>
          </a:bodyPr>
          <a:lstStyle>
            <a:lvl1pPr>
              <a:defRPr>
                <a:solidFill>
                  <a:srgbClr val="33211A"/>
                </a:solidFill>
              </a:defRPr>
            </a:lvl1pPr>
          </a:lstStyle>
          <a:p>
            <a:pPr algn="l"/>
            <a:r>
              <a:rPr lang="de-DE" sz="4800" dirty="0">
                <a:latin typeface="Raleway Light" panose="020B0403030101060003" pitchFamily="34" charset="0"/>
              </a:rPr>
              <a:t>Unterpunkt</a:t>
            </a:r>
            <a:br>
              <a:rPr lang="de-DE" sz="4800" dirty="0">
                <a:latin typeface="Raleway" panose="020B0503030101060003" pitchFamily="34" charset="0"/>
              </a:rPr>
            </a:br>
            <a:r>
              <a:rPr lang="de-DE" sz="4800" dirty="0">
                <a:latin typeface="Raleway" panose="020B0503030101060003" pitchFamily="34" charset="0"/>
              </a:rPr>
              <a:t>(</a:t>
            </a:r>
            <a:r>
              <a:rPr lang="de-DE" sz="4800" dirty="0">
                <a:latin typeface="Raleway SemiBold" panose="020B0703030101060003" pitchFamily="34" charset="0"/>
              </a:rPr>
              <a:t>Untertitel)</a:t>
            </a:r>
          </a:p>
        </p:txBody>
      </p:sp>
      <p:sp>
        <p:nvSpPr>
          <p:cNvPr id="8" name="Untertitel 2">
            <a:extLst>
              <a:ext uri="{FF2B5EF4-FFF2-40B4-BE49-F238E27FC236}">
                <a16:creationId xmlns:a16="http://schemas.microsoft.com/office/drawing/2014/main" id="{AE22A605-D608-A33E-9CD8-90C1225A0297}"/>
              </a:ext>
            </a:extLst>
          </p:cNvPr>
          <p:cNvSpPr>
            <a:spLocks noGrp="1"/>
          </p:cNvSpPr>
          <p:nvPr>
            <p:ph type="subTitle" idx="1"/>
          </p:nvPr>
        </p:nvSpPr>
        <p:spPr>
          <a:xfrm>
            <a:off x="4034672" y="3602038"/>
            <a:ext cx="4361982" cy="521554"/>
          </a:xfrm>
          <a:prstGeom prst="rect">
            <a:avLst/>
          </a:prstGeom>
        </p:spPr>
        <p:txBody>
          <a:bodyPr/>
          <a:lstStyle>
            <a:lvl1pPr marL="0" indent="0">
              <a:buNone/>
              <a:defRPr>
                <a:solidFill>
                  <a:srgbClr val="33211A"/>
                </a:solidFill>
              </a:defRPr>
            </a:lvl1pPr>
          </a:lstStyle>
          <a:p>
            <a:pPr algn="l"/>
            <a:r>
              <a:rPr lang="de-DE" dirty="0">
                <a:latin typeface="Raleway Light" panose="020B0403030101060003" pitchFamily="34" charset="0"/>
              </a:rPr>
              <a:t>Bibelstelle</a:t>
            </a:r>
          </a:p>
        </p:txBody>
      </p:sp>
      <p:sp>
        <p:nvSpPr>
          <p:cNvPr id="12" name="Textplatzhalter 11">
            <a:extLst>
              <a:ext uri="{FF2B5EF4-FFF2-40B4-BE49-F238E27FC236}">
                <a16:creationId xmlns:a16="http://schemas.microsoft.com/office/drawing/2014/main" id="{4981A0C6-B45A-44E2-E7A0-D9C857D680F9}"/>
              </a:ext>
            </a:extLst>
          </p:cNvPr>
          <p:cNvSpPr>
            <a:spLocks noGrp="1"/>
          </p:cNvSpPr>
          <p:nvPr>
            <p:ph type="body" sz="quarter" idx="11" hasCustomPrompt="1"/>
          </p:nvPr>
        </p:nvSpPr>
        <p:spPr>
          <a:xfrm>
            <a:off x="790575" y="1485901"/>
            <a:ext cx="2057400" cy="1195755"/>
          </a:xfrm>
          <a:prstGeom prst="rect">
            <a:avLst/>
          </a:prstGeom>
        </p:spPr>
        <p:txBody>
          <a:bodyPr>
            <a:noAutofit/>
          </a:bodyPr>
          <a:lstStyle>
            <a:lvl1pPr marL="0" indent="0">
              <a:buNone/>
              <a:defRPr sz="8800">
                <a:solidFill>
                  <a:schemeClr val="bg1"/>
                </a:solidFill>
                <a:latin typeface="Raleway" panose="020B0503030101060003" pitchFamily="34" charset="0"/>
              </a:defRPr>
            </a:lvl1pPr>
          </a:lstStyle>
          <a:p>
            <a:pPr lvl="0"/>
            <a:r>
              <a:rPr lang="de-DE" dirty="0"/>
              <a:t>1.</a:t>
            </a:r>
          </a:p>
        </p:txBody>
      </p:sp>
      <p:pic>
        <p:nvPicPr>
          <p:cNvPr id="4" name="Grafik 3">
            <a:extLst>
              <a:ext uri="{FF2B5EF4-FFF2-40B4-BE49-F238E27FC236}">
                <a16:creationId xmlns:a16="http://schemas.microsoft.com/office/drawing/2014/main" id="{9BD35153-7803-2BFF-61B8-7CC6A64B75C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349" y="525"/>
            <a:ext cx="3083174" cy="6856949"/>
          </a:xfrm>
          <a:prstGeom prst="rect">
            <a:avLst/>
          </a:prstGeom>
        </p:spPr>
      </p:pic>
    </p:spTree>
    <p:extLst>
      <p:ext uri="{BB962C8B-B14F-4D97-AF65-F5344CB8AC3E}">
        <p14:creationId xmlns:p14="http://schemas.microsoft.com/office/powerpoint/2010/main" val="8992660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liederung mit Bibeltext">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A587E797-413D-DBBE-126D-9E7A3A3EBA5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98" y="525"/>
            <a:ext cx="3083174" cy="6856949"/>
          </a:xfrm>
          <a:prstGeom prst="rect">
            <a:avLst/>
          </a:prstGeom>
        </p:spPr>
      </p:pic>
      <p:sp>
        <p:nvSpPr>
          <p:cNvPr id="3" name="Textplatzhalter 2">
            <a:extLst>
              <a:ext uri="{FF2B5EF4-FFF2-40B4-BE49-F238E27FC236}">
                <a16:creationId xmlns:a16="http://schemas.microsoft.com/office/drawing/2014/main" id="{B22EAEBC-4305-DBBE-C675-53945F97C984}"/>
              </a:ext>
            </a:extLst>
          </p:cNvPr>
          <p:cNvSpPr>
            <a:spLocks noGrp="1"/>
          </p:cNvSpPr>
          <p:nvPr>
            <p:ph type="body" sz="quarter" idx="12" hasCustomPrompt="1"/>
          </p:nvPr>
        </p:nvSpPr>
        <p:spPr>
          <a:xfrm>
            <a:off x="261526" y="668338"/>
            <a:ext cx="2816225" cy="1441450"/>
          </a:xfrm>
          <a:prstGeom prst="rect">
            <a:avLst/>
          </a:prstGeom>
        </p:spPr>
        <p:txBody>
          <a:bodyPr/>
          <a:lstStyle>
            <a:lvl1pPr marL="0" indent="0" algn="l">
              <a:buNone/>
              <a:defRPr b="1">
                <a:solidFill>
                  <a:schemeClr val="bg1"/>
                </a:solidFill>
                <a:latin typeface="Raleway SemiBold" panose="020B0703030101060003" pitchFamily="34" charset="0"/>
              </a:defRPr>
            </a:lvl1pPr>
          </a:lstStyle>
          <a:p>
            <a:pPr lvl="0"/>
            <a:r>
              <a:rPr lang="de-DE" dirty="0">
                <a:latin typeface="Raleway" panose="020B0503030101060003" pitchFamily="34" charset="0"/>
              </a:rPr>
              <a:t>Thema</a:t>
            </a:r>
          </a:p>
          <a:p>
            <a:pPr lvl="0"/>
            <a:r>
              <a:rPr lang="de-DE" dirty="0">
                <a:latin typeface="Raleway" panose="020B0503030101060003" pitchFamily="34" charset="0"/>
              </a:rPr>
              <a:t>(Untertitel)</a:t>
            </a:r>
            <a:endParaRPr lang="de-DE" dirty="0"/>
          </a:p>
        </p:txBody>
      </p:sp>
      <p:sp>
        <p:nvSpPr>
          <p:cNvPr id="5" name="Textplatzhalter 4">
            <a:extLst>
              <a:ext uri="{FF2B5EF4-FFF2-40B4-BE49-F238E27FC236}">
                <a16:creationId xmlns:a16="http://schemas.microsoft.com/office/drawing/2014/main" id="{742C6CA0-4E74-9ADC-8161-19EBFCD7FF9D}"/>
              </a:ext>
            </a:extLst>
          </p:cNvPr>
          <p:cNvSpPr>
            <a:spLocks noGrp="1"/>
          </p:cNvSpPr>
          <p:nvPr>
            <p:ph type="body" sz="quarter" idx="13" hasCustomPrompt="1"/>
          </p:nvPr>
        </p:nvSpPr>
        <p:spPr>
          <a:xfrm>
            <a:off x="261526" y="2400300"/>
            <a:ext cx="2816225" cy="2347913"/>
          </a:xfrm>
          <a:prstGeom prst="rect">
            <a:avLst/>
          </a:prstGeom>
        </p:spPr>
        <p:txBody>
          <a:bodyPr>
            <a:normAutofit/>
          </a:bodyPr>
          <a:lstStyle>
            <a:lvl1pPr marL="514350" indent="-514350" algn="l">
              <a:buFont typeface="+mj-lt"/>
              <a:buAutoNum type="arabicPeriod"/>
              <a:defRPr sz="2200">
                <a:solidFill>
                  <a:schemeClr val="bg1"/>
                </a:solidFill>
              </a:defRPr>
            </a:lvl1pPr>
          </a:lstStyle>
          <a:p>
            <a:pPr lvl="0"/>
            <a:r>
              <a:rPr lang="de-DE" dirty="0"/>
              <a:t>… Unterpunkt</a:t>
            </a:r>
          </a:p>
          <a:p>
            <a:pPr lvl="0"/>
            <a:r>
              <a:rPr lang="de-DE" dirty="0"/>
              <a:t>… Unterpunkt</a:t>
            </a:r>
          </a:p>
          <a:p>
            <a:pPr lvl="0"/>
            <a:r>
              <a:rPr lang="de-DE" dirty="0"/>
              <a:t>… Unterpunkt</a:t>
            </a:r>
          </a:p>
        </p:txBody>
      </p:sp>
      <p:sp>
        <p:nvSpPr>
          <p:cNvPr id="9" name="Textplatzhalter 8">
            <a:extLst>
              <a:ext uri="{FF2B5EF4-FFF2-40B4-BE49-F238E27FC236}">
                <a16:creationId xmlns:a16="http://schemas.microsoft.com/office/drawing/2014/main" id="{AAD7FC9C-726B-7DA5-BACE-3691EC319E8F}"/>
              </a:ext>
            </a:extLst>
          </p:cNvPr>
          <p:cNvSpPr>
            <a:spLocks noGrp="1"/>
          </p:cNvSpPr>
          <p:nvPr>
            <p:ph type="body" sz="quarter" idx="14" hasCustomPrompt="1"/>
          </p:nvPr>
        </p:nvSpPr>
        <p:spPr>
          <a:xfrm>
            <a:off x="3481388" y="668338"/>
            <a:ext cx="8335962" cy="5749925"/>
          </a:xfrm>
          <a:prstGeom prst="rect">
            <a:avLst/>
          </a:prstGeom>
        </p:spPr>
        <p:txBody>
          <a:bodyPr/>
          <a:lstStyle>
            <a:lvl1pPr marL="0" indent="0" algn="l">
              <a:buNone/>
              <a:defRPr>
                <a:solidFill>
                  <a:srgbClr val="33211A"/>
                </a:solidFill>
                <a:latin typeface="Lato" panose="020F0502020204030203" pitchFamily="34" charset="0"/>
                <a:ea typeface="Lato" panose="020F0502020204030203" pitchFamily="34" charset="0"/>
                <a:cs typeface="Lato" panose="020F0502020204030203" pitchFamily="34" charset="0"/>
              </a:defRPr>
            </a:lvl1pPr>
          </a:lstStyle>
          <a:p>
            <a:pPr lvl="0"/>
            <a:r>
              <a:rPr lang="de-DE" dirty="0"/>
              <a:t>Bibeltext</a:t>
            </a:r>
          </a:p>
        </p:txBody>
      </p:sp>
      <p:sp>
        <p:nvSpPr>
          <p:cNvPr id="11" name="Textplatzhalter 8">
            <a:extLst>
              <a:ext uri="{FF2B5EF4-FFF2-40B4-BE49-F238E27FC236}">
                <a16:creationId xmlns:a16="http://schemas.microsoft.com/office/drawing/2014/main" id="{49C45E33-C17A-AB20-6493-9621F8BF4594}"/>
              </a:ext>
            </a:extLst>
          </p:cNvPr>
          <p:cNvSpPr>
            <a:spLocks noGrp="1"/>
          </p:cNvSpPr>
          <p:nvPr>
            <p:ph type="body" sz="quarter" idx="15" hasCustomPrompt="1"/>
          </p:nvPr>
        </p:nvSpPr>
        <p:spPr>
          <a:xfrm>
            <a:off x="3481388" y="6418263"/>
            <a:ext cx="8335962" cy="351816"/>
          </a:xfrm>
          <a:prstGeom prst="rect">
            <a:avLst/>
          </a:prstGeom>
        </p:spPr>
        <p:txBody>
          <a:bodyPr/>
          <a:lstStyle>
            <a:lvl1pPr marL="0" indent="0" algn="r">
              <a:buNone/>
              <a:defRPr sz="2000">
                <a:solidFill>
                  <a:srgbClr val="33211A"/>
                </a:solidFill>
                <a:latin typeface="Raleway" panose="020B0503030101060003" pitchFamily="34" charset="0"/>
              </a:defRPr>
            </a:lvl1pPr>
          </a:lstStyle>
          <a:p>
            <a:pPr lvl="0"/>
            <a:r>
              <a:rPr lang="de-DE" dirty="0"/>
              <a:t>Bibelstelle</a:t>
            </a:r>
          </a:p>
        </p:txBody>
      </p:sp>
    </p:spTree>
    <p:extLst>
      <p:ext uri="{BB962C8B-B14F-4D97-AF65-F5344CB8AC3E}">
        <p14:creationId xmlns:p14="http://schemas.microsoft.com/office/powerpoint/2010/main" val="20883964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275561"/>
      </p:ext>
    </p:extLst>
  </p:cSld>
  <p:clrMap bg1="lt1" tx1="dk1" bg2="lt2" tx2="dk2" accent1="accent1" accent2="accent2" accent3="accent3" accent4="accent4" accent5="accent5" accent6="accent6" hlink="hlink" folHlink="folHlink"/>
  <p:sldLayoutIdLst>
    <p:sldLayoutId id="2147483653" r:id="rId1"/>
    <p:sldLayoutId id="2147483649" r:id="rId2"/>
    <p:sldLayoutId id="2147483652" r:id="rId3"/>
    <p:sldLayoutId id="2147483651" r:id="rId4"/>
    <p:sldLayoutId id="2147483650" r:id="rId5"/>
  </p:sldLayoutIdLst>
  <p:txStyles>
    <p:titleStyle>
      <a:lvl1pPr algn="ctr" defTabSz="914400" rtl="0" eaLnBrk="1" latinLnBrk="0" hangingPunct="1">
        <a:lnSpc>
          <a:spcPct val="90000"/>
        </a:lnSpc>
        <a:spcBef>
          <a:spcPct val="0"/>
        </a:spcBef>
        <a:buNone/>
        <a:defRPr sz="4400" kern="1200">
          <a:solidFill>
            <a:schemeClr val="tx1"/>
          </a:solidFill>
          <a:latin typeface="Raleway" panose="020B0503030101060003" pitchFamily="34" charset="0"/>
          <a:ea typeface="+mj-ea"/>
          <a:cs typeface="+mj-cs"/>
        </a:defRPr>
      </a:lvl1pPr>
    </p:titleStyle>
    <p:body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solidFill>
          <a:latin typeface="Raleway" panose="020B05030301010600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00633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F42AC-77EF-8E3B-AFAC-CB1F0FDA158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057DE22-E05D-FBCF-5D4B-6E4E8A7A1C2E}"/>
              </a:ext>
            </a:extLst>
          </p:cNvPr>
          <p:cNvSpPr>
            <a:spLocks noGrp="1"/>
          </p:cNvSpPr>
          <p:nvPr>
            <p:ph type="ctrTitle"/>
          </p:nvPr>
        </p:nvSpPr>
        <p:spPr>
          <a:xfrm>
            <a:off x="4034670" y="1632857"/>
            <a:ext cx="7366755" cy="1877105"/>
          </a:xfrm>
        </p:spPr>
        <p:txBody>
          <a:bodyPr lIns="91440" tIns="45720" rIns="91440" bIns="45720" anchor="t">
            <a:normAutofit/>
          </a:bodyPr>
          <a:lstStyle/>
          <a:p>
            <a:pPr algn="l"/>
            <a:r>
              <a:rPr lang="de-DE" b="1" dirty="0">
                <a:latin typeface="Raleway"/>
              </a:rPr>
              <a:t>Der Einsatz für die gegenwärtige Herrlichkeit</a:t>
            </a:r>
            <a:endParaRPr lang="de-DE" b="1" dirty="0"/>
          </a:p>
        </p:txBody>
      </p:sp>
      <p:sp>
        <p:nvSpPr>
          <p:cNvPr id="3" name="Untertitel 2">
            <a:extLst>
              <a:ext uri="{FF2B5EF4-FFF2-40B4-BE49-F238E27FC236}">
                <a16:creationId xmlns:a16="http://schemas.microsoft.com/office/drawing/2014/main" id="{A9C96238-2A21-6FCB-3808-0BCCA32DD47C}"/>
              </a:ext>
            </a:extLst>
          </p:cNvPr>
          <p:cNvSpPr>
            <a:spLocks noGrp="1"/>
          </p:cNvSpPr>
          <p:nvPr>
            <p:ph type="subTitle" idx="1"/>
          </p:nvPr>
        </p:nvSpPr>
        <p:spPr>
          <a:xfrm>
            <a:off x="4034670" y="3168223"/>
            <a:ext cx="4361982" cy="521554"/>
          </a:xfrm>
        </p:spPr>
        <p:txBody>
          <a:bodyPr lIns="91440" tIns="45720" rIns="91440" bIns="45720" anchor="t"/>
          <a:lstStyle/>
          <a:p>
            <a:r>
              <a:rPr lang="de-DE" dirty="0">
                <a:latin typeface="Raleway"/>
              </a:rPr>
              <a:t>Haggai 2,4-5</a:t>
            </a:r>
            <a:endParaRPr lang="de-DE" dirty="0"/>
          </a:p>
        </p:txBody>
      </p:sp>
      <p:sp>
        <p:nvSpPr>
          <p:cNvPr id="4" name="Textplatzhalter 3">
            <a:extLst>
              <a:ext uri="{FF2B5EF4-FFF2-40B4-BE49-F238E27FC236}">
                <a16:creationId xmlns:a16="http://schemas.microsoft.com/office/drawing/2014/main" id="{072CD6AE-3D6D-6BEB-638C-03D9DF94CBA0}"/>
              </a:ext>
            </a:extLst>
          </p:cNvPr>
          <p:cNvSpPr>
            <a:spLocks noGrp="1"/>
          </p:cNvSpPr>
          <p:nvPr>
            <p:ph type="body" sz="quarter" idx="11"/>
          </p:nvPr>
        </p:nvSpPr>
        <p:spPr/>
        <p:txBody>
          <a:bodyPr/>
          <a:lstStyle/>
          <a:p>
            <a:r>
              <a:rPr lang="de-DE" dirty="0"/>
              <a:t>2.</a:t>
            </a:r>
          </a:p>
        </p:txBody>
      </p:sp>
    </p:spTree>
    <p:extLst>
      <p:ext uri="{BB962C8B-B14F-4D97-AF65-F5344CB8AC3E}">
        <p14:creationId xmlns:p14="http://schemas.microsoft.com/office/powerpoint/2010/main" val="17311018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12399-43D8-1093-545F-ED7B8C0C1616}"/>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7890C791-FF72-EE62-B590-113F5A2AF1FD}"/>
              </a:ext>
            </a:extLst>
          </p:cNvPr>
          <p:cNvSpPr>
            <a:spLocks noGrp="1"/>
          </p:cNvSpPr>
          <p:nvPr>
            <p:ph type="body" sz="quarter" idx="12"/>
          </p:nvPr>
        </p:nvSpPr>
        <p:spPr>
          <a:xfrm>
            <a:off x="-9329" y="173815"/>
            <a:ext cx="3077751" cy="1441450"/>
          </a:xfrm>
        </p:spPr>
        <p:txBody>
          <a:bodyPr lIns="91440" tIns="45720" rIns="91440" bIns="45720" anchor="t"/>
          <a:lstStyle/>
          <a:p>
            <a:r>
              <a:rPr lang="de-DE" dirty="0"/>
              <a:t>Die Sehnsucht nach Herrlichkeit</a:t>
            </a:r>
          </a:p>
        </p:txBody>
      </p:sp>
      <p:sp>
        <p:nvSpPr>
          <p:cNvPr id="3" name="Textplatzhalter 2">
            <a:extLst>
              <a:ext uri="{FF2B5EF4-FFF2-40B4-BE49-F238E27FC236}">
                <a16:creationId xmlns:a16="http://schemas.microsoft.com/office/drawing/2014/main" id="{17EDAD9D-FB83-E77E-AE9A-AC259D163F76}"/>
              </a:ext>
            </a:extLst>
          </p:cNvPr>
          <p:cNvSpPr>
            <a:spLocks noGrp="1"/>
          </p:cNvSpPr>
          <p:nvPr>
            <p:ph type="body" sz="quarter" idx="13"/>
          </p:nvPr>
        </p:nvSpPr>
        <p:spPr>
          <a:xfrm>
            <a:off x="-9329" y="1464906"/>
            <a:ext cx="3143065" cy="4236098"/>
          </a:xfrm>
        </p:spPr>
        <p:txBody>
          <a:bodyPr lIns="91440" tIns="45720" rIns="91440" bIns="45720" anchor="t">
            <a:normAutofit/>
          </a:bodyPr>
          <a:lstStyle/>
          <a:p>
            <a:r>
              <a:rPr lang="de-DE" sz="2100" dirty="0"/>
              <a:t>Die Erinnerung an die frühere Herrlichkeit (V.1-3)</a:t>
            </a:r>
          </a:p>
          <a:p>
            <a:r>
              <a:rPr lang="de-DE" sz="2100" b="1" dirty="0"/>
              <a:t>Der Einsatz für die gegenwärtige Herrlichkeit (V.4-5)</a:t>
            </a:r>
          </a:p>
          <a:p>
            <a:endParaRPr lang="de-DE" sz="2100" b="1" dirty="0"/>
          </a:p>
          <a:p>
            <a:endParaRPr lang="de-DE" dirty="0"/>
          </a:p>
        </p:txBody>
      </p:sp>
      <p:sp>
        <p:nvSpPr>
          <p:cNvPr id="4" name="Textplatzhalter 3">
            <a:extLst>
              <a:ext uri="{FF2B5EF4-FFF2-40B4-BE49-F238E27FC236}">
                <a16:creationId xmlns:a16="http://schemas.microsoft.com/office/drawing/2014/main" id="{9184EF9F-F52A-0A34-D84A-8812E3569BBB}"/>
              </a:ext>
            </a:extLst>
          </p:cNvPr>
          <p:cNvSpPr>
            <a:spLocks noGrp="1"/>
          </p:cNvSpPr>
          <p:nvPr>
            <p:ph type="body" sz="quarter" idx="14"/>
          </p:nvPr>
        </p:nvSpPr>
        <p:spPr>
          <a:xfrm>
            <a:off x="3481387" y="373224"/>
            <a:ext cx="8452465" cy="6045039"/>
          </a:xfrm>
        </p:spPr>
        <p:txBody>
          <a:bodyPr lIns="91440" tIns="45720" rIns="91440" bIns="45720" anchor="t"/>
          <a:lstStyle/>
          <a:p>
            <a:pPr marL="514350" indent="-514350">
              <a:buAutoNum type="arabicPlain" startAt="4"/>
            </a:pPr>
            <a:r>
              <a:rPr lang="de-DE" sz="2700" dirty="0">
                <a:solidFill>
                  <a:schemeClr val="tx1"/>
                </a:solidFill>
              </a:rPr>
              <a:t>Und nun sei stark, </a:t>
            </a:r>
            <a:r>
              <a:rPr lang="de-DE" sz="2700" dirty="0" err="1">
                <a:solidFill>
                  <a:schemeClr val="tx1"/>
                </a:solidFill>
              </a:rPr>
              <a:t>Serubbabel</a:t>
            </a:r>
            <a:r>
              <a:rPr lang="de-DE" sz="2700" dirty="0">
                <a:solidFill>
                  <a:schemeClr val="tx1"/>
                </a:solidFill>
              </a:rPr>
              <a:t>!, spricht der HERR. Und sei stark Jeschua, Sohn des </a:t>
            </a:r>
            <a:r>
              <a:rPr lang="de-DE" sz="2700" dirty="0" err="1">
                <a:solidFill>
                  <a:schemeClr val="tx1"/>
                </a:solidFill>
              </a:rPr>
              <a:t>Jozadak</a:t>
            </a:r>
            <a:r>
              <a:rPr lang="de-DE" sz="2700" dirty="0">
                <a:solidFill>
                  <a:schemeClr val="tx1"/>
                </a:solidFill>
              </a:rPr>
              <a:t>, du Hoher Priester, und seid stark, alles Volk des Landes, spricht der HERR, und arbeitet! Denn ich bin mit euch, spricht der HERR der Heerscharen.</a:t>
            </a:r>
          </a:p>
          <a:p>
            <a:pPr marL="514350" indent="-514350">
              <a:buFont typeface="Arial" panose="020B0604020202020204" pitchFamily="34" charset="0"/>
              <a:buAutoNum type="arabicPlain" startAt="4"/>
            </a:pPr>
            <a:r>
              <a:rPr lang="de-DE" sz="2700" dirty="0"/>
              <a:t>Das Wort, das ich mit euch vereinbart habe, als ihr aus Ägypten zogt, und mein Geist bleiben in eurer Mitte bestehen: Fürchtet euch nicht!</a:t>
            </a:r>
          </a:p>
          <a:p>
            <a:br>
              <a:rPr lang="de-DE" sz="2700" dirty="0"/>
            </a:br>
            <a:endParaRPr lang="de-DE" sz="2700" dirty="0"/>
          </a:p>
          <a:p>
            <a:endParaRPr lang="de-DE" dirty="0"/>
          </a:p>
        </p:txBody>
      </p:sp>
      <p:sp>
        <p:nvSpPr>
          <p:cNvPr id="5" name="Textplatzhalter 4">
            <a:extLst>
              <a:ext uri="{FF2B5EF4-FFF2-40B4-BE49-F238E27FC236}">
                <a16:creationId xmlns:a16="http://schemas.microsoft.com/office/drawing/2014/main" id="{38742FB1-F001-615B-ED7A-5B962163852A}"/>
              </a:ext>
            </a:extLst>
          </p:cNvPr>
          <p:cNvSpPr>
            <a:spLocks noGrp="1"/>
          </p:cNvSpPr>
          <p:nvPr>
            <p:ph type="body" sz="quarter" idx="15"/>
          </p:nvPr>
        </p:nvSpPr>
        <p:spPr/>
        <p:txBody>
          <a:bodyPr/>
          <a:lstStyle/>
          <a:p>
            <a:r>
              <a:rPr lang="de-DE" dirty="0"/>
              <a:t>Haggai 2,4-5</a:t>
            </a:r>
          </a:p>
        </p:txBody>
      </p:sp>
    </p:spTree>
    <p:extLst>
      <p:ext uri="{BB962C8B-B14F-4D97-AF65-F5344CB8AC3E}">
        <p14:creationId xmlns:p14="http://schemas.microsoft.com/office/powerpoint/2010/main" val="41014614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CDFC46-7CE0-A1EF-A7C8-F7BECF49746F}"/>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F6794C11-CCE1-996B-63F7-D9941F1676CB}"/>
              </a:ext>
            </a:extLst>
          </p:cNvPr>
          <p:cNvSpPr>
            <a:spLocks noGrp="1"/>
          </p:cNvSpPr>
          <p:nvPr>
            <p:ph type="body" sz="quarter" idx="12"/>
          </p:nvPr>
        </p:nvSpPr>
        <p:spPr>
          <a:xfrm>
            <a:off x="-9329" y="173815"/>
            <a:ext cx="3077751" cy="1441450"/>
          </a:xfrm>
        </p:spPr>
        <p:txBody>
          <a:bodyPr lIns="91440" tIns="45720" rIns="91440" bIns="45720" anchor="t"/>
          <a:lstStyle/>
          <a:p>
            <a:r>
              <a:rPr lang="de-DE" dirty="0"/>
              <a:t>Die Sehnsucht nach Herrlichkeit</a:t>
            </a:r>
          </a:p>
        </p:txBody>
      </p:sp>
      <p:sp>
        <p:nvSpPr>
          <p:cNvPr id="3" name="Textplatzhalter 2">
            <a:extLst>
              <a:ext uri="{FF2B5EF4-FFF2-40B4-BE49-F238E27FC236}">
                <a16:creationId xmlns:a16="http://schemas.microsoft.com/office/drawing/2014/main" id="{2742A112-6B43-DE32-7259-51D8EE417FFA}"/>
              </a:ext>
            </a:extLst>
          </p:cNvPr>
          <p:cNvSpPr>
            <a:spLocks noGrp="1"/>
          </p:cNvSpPr>
          <p:nvPr>
            <p:ph type="body" sz="quarter" idx="13"/>
          </p:nvPr>
        </p:nvSpPr>
        <p:spPr>
          <a:xfrm>
            <a:off x="-9329" y="1464906"/>
            <a:ext cx="3143065" cy="4236098"/>
          </a:xfrm>
        </p:spPr>
        <p:txBody>
          <a:bodyPr lIns="91440" tIns="45720" rIns="91440" bIns="45720" anchor="t">
            <a:normAutofit/>
          </a:bodyPr>
          <a:lstStyle/>
          <a:p>
            <a:r>
              <a:rPr lang="de-DE" sz="2100" dirty="0"/>
              <a:t>Die Erinnerung an die frühere Herrlichkeit (V.1-3)</a:t>
            </a:r>
          </a:p>
          <a:p>
            <a:r>
              <a:rPr lang="de-DE" sz="2100" b="1" dirty="0"/>
              <a:t>Der Einsatz für die gegenwärtige Herrlichkeit (V.4-5)</a:t>
            </a:r>
          </a:p>
          <a:p>
            <a:endParaRPr lang="de-DE" sz="2100" b="1" dirty="0"/>
          </a:p>
          <a:p>
            <a:endParaRPr lang="de-DE" dirty="0"/>
          </a:p>
        </p:txBody>
      </p:sp>
      <p:sp>
        <p:nvSpPr>
          <p:cNvPr id="4" name="Textplatzhalter 3">
            <a:extLst>
              <a:ext uri="{FF2B5EF4-FFF2-40B4-BE49-F238E27FC236}">
                <a16:creationId xmlns:a16="http://schemas.microsoft.com/office/drawing/2014/main" id="{87EB0DE0-0D15-85BB-A552-9010C2095DBD}"/>
              </a:ext>
            </a:extLst>
          </p:cNvPr>
          <p:cNvSpPr>
            <a:spLocks noGrp="1"/>
          </p:cNvSpPr>
          <p:nvPr>
            <p:ph type="body" sz="quarter" idx="14"/>
          </p:nvPr>
        </p:nvSpPr>
        <p:spPr>
          <a:xfrm>
            <a:off x="3481387" y="373224"/>
            <a:ext cx="8452465" cy="6045039"/>
          </a:xfrm>
        </p:spPr>
        <p:txBody>
          <a:bodyPr lIns="91440" tIns="45720" rIns="91440" bIns="45720" anchor="t"/>
          <a:lstStyle/>
          <a:p>
            <a:pPr marL="514350" indent="-514350">
              <a:buAutoNum type="arabicPlain" startAt="4"/>
            </a:pPr>
            <a:r>
              <a:rPr lang="de-DE" sz="2700" dirty="0"/>
              <a:t>Und nun </a:t>
            </a:r>
            <a:r>
              <a:rPr lang="de-DE" sz="2700" b="1" dirty="0">
                <a:solidFill>
                  <a:srgbClr val="C00000"/>
                </a:solidFill>
              </a:rPr>
              <a:t>sei stark,</a:t>
            </a:r>
            <a:r>
              <a:rPr lang="de-DE" sz="2700" dirty="0"/>
              <a:t> </a:t>
            </a:r>
            <a:r>
              <a:rPr lang="de-DE" sz="2700" dirty="0" err="1"/>
              <a:t>Serubbabel</a:t>
            </a:r>
            <a:r>
              <a:rPr lang="de-DE" sz="2700" dirty="0"/>
              <a:t>!, spricht der HERR. Und </a:t>
            </a:r>
            <a:r>
              <a:rPr lang="de-DE" sz="2700" b="1" dirty="0">
                <a:solidFill>
                  <a:srgbClr val="C00000"/>
                </a:solidFill>
              </a:rPr>
              <a:t>sei stark</a:t>
            </a:r>
            <a:r>
              <a:rPr lang="de-DE" sz="2700" dirty="0"/>
              <a:t> Jeschua, Sohn des </a:t>
            </a:r>
            <a:r>
              <a:rPr lang="de-DE" sz="2700" dirty="0" err="1"/>
              <a:t>Jozadak</a:t>
            </a:r>
            <a:r>
              <a:rPr lang="de-DE" sz="2700" dirty="0"/>
              <a:t>, du Hoher Priester, und </a:t>
            </a:r>
            <a:r>
              <a:rPr lang="de-DE" sz="2700" b="1" dirty="0">
                <a:solidFill>
                  <a:srgbClr val="C00000"/>
                </a:solidFill>
              </a:rPr>
              <a:t>seid stark</a:t>
            </a:r>
            <a:r>
              <a:rPr lang="de-DE" sz="2700" dirty="0"/>
              <a:t>, alles Volk des Landes, spricht der HERR, und arbeitet! Denn ich bin mit euch, spricht der HERR der Heerscharen.</a:t>
            </a:r>
            <a:br>
              <a:rPr lang="de-DE" sz="2700" dirty="0"/>
            </a:br>
            <a:endParaRPr lang="de-DE" sz="2700" dirty="0"/>
          </a:p>
          <a:p>
            <a:r>
              <a:rPr lang="de-DE" sz="2700" b="1" dirty="0"/>
              <a:t>1. Chronik 28,10.20</a:t>
            </a:r>
          </a:p>
          <a:p>
            <a:pPr marL="514350" indent="-514350">
              <a:buAutoNum type="arabicPlain" startAt="10"/>
            </a:pPr>
            <a:r>
              <a:rPr lang="de-DE" sz="2700" dirty="0"/>
              <a:t>Sieh nun, dass der HERR dich erwählt hat, ⟨ihm⟩ ein Haus zu bauen als Heiligtum! </a:t>
            </a:r>
            <a:r>
              <a:rPr lang="de-DE" sz="2700" b="1" dirty="0">
                <a:solidFill>
                  <a:srgbClr val="C00000"/>
                </a:solidFill>
              </a:rPr>
              <a:t>Sei stark </a:t>
            </a:r>
            <a:r>
              <a:rPr lang="de-DE" sz="2700" dirty="0"/>
              <a:t>und handle!</a:t>
            </a:r>
          </a:p>
          <a:p>
            <a:pPr marL="514350" indent="-514350">
              <a:buAutoNum type="arabicPlain" startAt="20"/>
            </a:pPr>
            <a:r>
              <a:rPr lang="de-DE" sz="2700" dirty="0"/>
              <a:t>Und David sagte zu seinem Sohn Salomo: </a:t>
            </a:r>
            <a:r>
              <a:rPr lang="de-DE" sz="2700" b="1" dirty="0">
                <a:solidFill>
                  <a:srgbClr val="C00000"/>
                </a:solidFill>
              </a:rPr>
              <a:t>Sei stark</a:t>
            </a:r>
            <a:r>
              <a:rPr lang="de-DE" sz="2700" dirty="0"/>
              <a:t> und mutig, und handle; fürchte dich nicht und sei nicht niedergeschlagen! Denn der HERR, Gott, mein Gott, wird mit dir sein. Er wird dich nicht aufgeben und dich nicht verlassen, bis alle Arbeit für den Dienst des Hauses des HERRN vollendet ist.</a:t>
            </a:r>
          </a:p>
          <a:p>
            <a:endParaRPr lang="de-DE" dirty="0"/>
          </a:p>
        </p:txBody>
      </p:sp>
      <p:sp>
        <p:nvSpPr>
          <p:cNvPr id="5" name="Textplatzhalter 4">
            <a:extLst>
              <a:ext uri="{FF2B5EF4-FFF2-40B4-BE49-F238E27FC236}">
                <a16:creationId xmlns:a16="http://schemas.microsoft.com/office/drawing/2014/main" id="{898174BA-B891-71E5-69EC-493D224DADA6}"/>
              </a:ext>
            </a:extLst>
          </p:cNvPr>
          <p:cNvSpPr>
            <a:spLocks noGrp="1"/>
          </p:cNvSpPr>
          <p:nvPr>
            <p:ph type="body" sz="quarter" idx="15"/>
          </p:nvPr>
        </p:nvSpPr>
        <p:spPr/>
        <p:txBody>
          <a:bodyPr/>
          <a:lstStyle/>
          <a:p>
            <a:r>
              <a:rPr lang="de-DE" dirty="0"/>
              <a:t>Haggai 2,4</a:t>
            </a:r>
          </a:p>
        </p:txBody>
      </p:sp>
    </p:spTree>
    <p:extLst>
      <p:ext uri="{BB962C8B-B14F-4D97-AF65-F5344CB8AC3E}">
        <p14:creationId xmlns:p14="http://schemas.microsoft.com/office/powerpoint/2010/main" val="2227813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C3D0D-D866-FE0F-3D52-DFF66D4B65F2}"/>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7CFD87B6-A431-BF18-3981-1494F0931F76}"/>
              </a:ext>
            </a:extLst>
          </p:cNvPr>
          <p:cNvSpPr>
            <a:spLocks noGrp="1"/>
          </p:cNvSpPr>
          <p:nvPr>
            <p:ph type="body" sz="quarter" idx="12"/>
          </p:nvPr>
        </p:nvSpPr>
        <p:spPr>
          <a:xfrm>
            <a:off x="-9329" y="173815"/>
            <a:ext cx="3077751" cy="1441450"/>
          </a:xfrm>
        </p:spPr>
        <p:txBody>
          <a:bodyPr lIns="91440" tIns="45720" rIns="91440" bIns="45720" anchor="t"/>
          <a:lstStyle/>
          <a:p>
            <a:r>
              <a:rPr lang="de-DE" dirty="0"/>
              <a:t>Die Sehnsucht nach Herrlichkeit</a:t>
            </a:r>
          </a:p>
        </p:txBody>
      </p:sp>
      <p:sp>
        <p:nvSpPr>
          <p:cNvPr id="3" name="Textplatzhalter 2">
            <a:extLst>
              <a:ext uri="{FF2B5EF4-FFF2-40B4-BE49-F238E27FC236}">
                <a16:creationId xmlns:a16="http://schemas.microsoft.com/office/drawing/2014/main" id="{2150E5A1-C01B-FB7D-FC90-7C63E796F956}"/>
              </a:ext>
            </a:extLst>
          </p:cNvPr>
          <p:cNvSpPr>
            <a:spLocks noGrp="1"/>
          </p:cNvSpPr>
          <p:nvPr>
            <p:ph type="body" sz="quarter" idx="13"/>
          </p:nvPr>
        </p:nvSpPr>
        <p:spPr>
          <a:xfrm>
            <a:off x="-9329" y="1464906"/>
            <a:ext cx="3143065" cy="4236098"/>
          </a:xfrm>
        </p:spPr>
        <p:txBody>
          <a:bodyPr lIns="91440" tIns="45720" rIns="91440" bIns="45720" anchor="t">
            <a:normAutofit/>
          </a:bodyPr>
          <a:lstStyle/>
          <a:p>
            <a:r>
              <a:rPr lang="de-DE" sz="2100" dirty="0"/>
              <a:t>Die Erinnerung an die frühere Herrlichkeit (V.1-3)</a:t>
            </a:r>
          </a:p>
          <a:p>
            <a:r>
              <a:rPr lang="de-DE" sz="2100" b="1" dirty="0"/>
              <a:t>Der Einsatz für die gegenwärtige Herrlichkeit (V.4-5)</a:t>
            </a:r>
          </a:p>
          <a:p>
            <a:endParaRPr lang="de-DE" sz="2100" b="1" dirty="0"/>
          </a:p>
          <a:p>
            <a:endParaRPr lang="de-DE" dirty="0"/>
          </a:p>
        </p:txBody>
      </p:sp>
      <p:sp>
        <p:nvSpPr>
          <p:cNvPr id="4" name="Textplatzhalter 3">
            <a:extLst>
              <a:ext uri="{FF2B5EF4-FFF2-40B4-BE49-F238E27FC236}">
                <a16:creationId xmlns:a16="http://schemas.microsoft.com/office/drawing/2014/main" id="{C9A57CFA-728D-736E-DCD2-18B300AEFA09}"/>
              </a:ext>
            </a:extLst>
          </p:cNvPr>
          <p:cNvSpPr>
            <a:spLocks noGrp="1"/>
          </p:cNvSpPr>
          <p:nvPr>
            <p:ph type="body" sz="quarter" idx="14"/>
          </p:nvPr>
        </p:nvSpPr>
        <p:spPr>
          <a:xfrm>
            <a:off x="3481387" y="373224"/>
            <a:ext cx="8452465" cy="6045039"/>
          </a:xfrm>
        </p:spPr>
        <p:txBody>
          <a:bodyPr lIns="91440" tIns="45720" rIns="91440" bIns="45720" anchor="t"/>
          <a:lstStyle/>
          <a:p>
            <a:pPr marL="514350" indent="-514350">
              <a:buAutoNum type="arabicPlain" startAt="4"/>
            </a:pPr>
            <a:r>
              <a:rPr lang="de-DE" sz="2700" dirty="0">
                <a:solidFill>
                  <a:schemeClr val="tx1"/>
                </a:solidFill>
              </a:rPr>
              <a:t>Und nun sei stark, </a:t>
            </a:r>
            <a:r>
              <a:rPr lang="de-DE" sz="2700" dirty="0" err="1">
                <a:solidFill>
                  <a:schemeClr val="tx1"/>
                </a:solidFill>
              </a:rPr>
              <a:t>Serubbabel</a:t>
            </a:r>
            <a:r>
              <a:rPr lang="de-DE" sz="2700" dirty="0">
                <a:solidFill>
                  <a:schemeClr val="tx1"/>
                </a:solidFill>
              </a:rPr>
              <a:t>!, spricht der HERR. Und sei stark Jeschua, Sohn des </a:t>
            </a:r>
            <a:r>
              <a:rPr lang="de-DE" sz="2700" dirty="0" err="1">
                <a:solidFill>
                  <a:schemeClr val="tx1"/>
                </a:solidFill>
              </a:rPr>
              <a:t>Jozadak</a:t>
            </a:r>
            <a:r>
              <a:rPr lang="de-DE" sz="2700" dirty="0">
                <a:solidFill>
                  <a:schemeClr val="tx1"/>
                </a:solidFill>
              </a:rPr>
              <a:t>, du Hoher Priester, und seid stark, </a:t>
            </a:r>
            <a:r>
              <a:rPr lang="de-DE" sz="2700" dirty="0"/>
              <a:t>alles Volk des Landes, spricht der HERR, und </a:t>
            </a:r>
            <a:r>
              <a:rPr lang="de-DE" sz="2700" b="1" dirty="0">
                <a:solidFill>
                  <a:srgbClr val="C00000"/>
                </a:solidFill>
              </a:rPr>
              <a:t>arbeitet! </a:t>
            </a:r>
            <a:r>
              <a:rPr lang="de-DE" sz="2700" dirty="0"/>
              <a:t>Denn ich bin mit euch, spricht der HERR der Heerscharen.</a:t>
            </a:r>
            <a:br>
              <a:rPr lang="de-DE" sz="2700" dirty="0"/>
            </a:br>
            <a:endParaRPr lang="de-DE" sz="2700" dirty="0"/>
          </a:p>
          <a:p>
            <a:r>
              <a:rPr lang="de-DE" sz="2700" b="1" dirty="0"/>
              <a:t>1. Chronik 28,10.20</a:t>
            </a:r>
          </a:p>
          <a:p>
            <a:pPr marL="514350" indent="-514350">
              <a:buAutoNum type="arabicPlain" startAt="10"/>
            </a:pPr>
            <a:r>
              <a:rPr lang="de-DE" sz="2700" dirty="0"/>
              <a:t>Sieh nun, dass der </a:t>
            </a:r>
            <a:r>
              <a:rPr lang="de-DE" sz="2700" dirty="0">
                <a:solidFill>
                  <a:schemeClr val="tx1"/>
                </a:solidFill>
              </a:rPr>
              <a:t>HERR dich erwählt hat, ⟨ihm⟩ ein Haus zu bauen als Heiligtum! Sei stark und </a:t>
            </a:r>
            <a:r>
              <a:rPr lang="de-DE" sz="2700" b="1" dirty="0">
                <a:solidFill>
                  <a:srgbClr val="C00000"/>
                </a:solidFill>
              </a:rPr>
              <a:t>handle!</a:t>
            </a:r>
          </a:p>
          <a:p>
            <a:pPr marL="514350" indent="-514350">
              <a:buAutoNum type="arabicPlain" startAt="20"/>
            </a:pPr>
            <a:r>
              <a:rPr lang="de-DE" sz="2700" dirty="0">
                <a:solidFill>
                  <a:schemeClr val="tx1"/>
                </a:solidFill>
              </a:rPr>
              <a:t>Und David sagte zu seinem Sohn Salomo: Sei stark </a:t>
            </a:r>
            <a:r>
              <a:rPr lang="de-DE" sz="2700" dirty="0"/>
              <a:t>und mutig, und</a:t>
            </a:r>
            <a:r>
              <a:rPr lang="de-DE" sz="2700" b="1" dirty="0">
                <a:solidFill>
                  <a:srgbClr val="C00000"/>
                </a:solidFill>
              </a:rPr>
              <a:t> handle; </a:t>
            </a:r>
            <a:r>
              <a:rPr lang="de-DE" sz="2700" dirty="0"/>
              <a:t>fürchte dich nicht und sei nicht niedergeschlagen! Denn der HERR, Gott, mein Gott, wird mit dir sein. Er wird dich nicht aufgeben und dich nicht verlassen, bis alle Arbeit für den Dienst des Hauses des HERRN vollendet ist.</a:t>
            </a:r>
          </a:p>
          <a:p>
            <a:endParaRPr lang="de-DE" dirty="0"/>
          </a:p>
        </p:txBody>
      </p:sp>
      <p:sp>
        <p:nvSpPr>
          <p:cNvPr id="5" name="Textplatzhalter 4">
            <a:extLst>
              <a:ext uri="{FF2B5EF4-FFF2-40B4-BE49-F238E27FC236}">
                <a16:creationId xmlns:a16="http://schemas.microsoft.com/office/drawing/2014/main" id="{EBBA1E15-00F1-BEA4-F15D-A3A2F931F1D4}"/>
              </a:ext>
            </a:extLst>
          </p:cNvPr>
          <p:cNvSpPr>
            <a:spLocks noGrp="1"/>
          </p:cNvSpPr>
          <p:nvPr>
            <p:ph type="body" sz="quarter" idx="15"/>
          </p:nvPr>
        </p:nvSpPr>
        <p:spPr/>
        <p:txBody>
          <a:bodyPr/>
          <a:lstStyle/>
          <a:p>
            <a:r>
              <a:rPr lang="de-DE" dirty="0"/>
              <a:t>Haggai 2,4</a:t>
            </a:r>
          </a:p>
        </p:txBody>
      </p:sp>
    </p:spTree>
    <p:extLst>
      <p:ext uri="{BB962C8B-B14F-4D97-AF65-F5344CB8AC3E}">
        <p14:creationId xmlns:p14="http://schemas.microsoft.com/office/powerpoint/2010/main" val="38331552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5B35B-2152-0A62-D090-42DCA4C77282}"/>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C1E82A77-5B58-E4F7-0321-5A60835E5F29}"/>
              </a:ext>
            </a:extLst>
          </p:cNvPr>
          <p:cNvSpPr>
            <a:spLocks noGrp="1"/>
          </p:cNvSpPr>
          <p:nvPr>
            <p:ph type="body" sz="quarter" idx="12"/>
          </p:nvPr>
        </p:nvSpPr>
        <p:spPr>
          <a:xfrm>
            <a:off x="-9329" y="173815"/>
            <a:ext cx="3077751" cy="1441450"/>
          </a:xfrm>
        </p:spPr>
        <p:txBody>
          <a:bodyPr lIns="91440" tIns="45720" rIns="91440" bIns="45720" anchor="t"/>
          <a:lstStyle/>
          <a:p>
            <a:r>
              <a:rPr lang="de-DE" dirty="0"/>
              <a:t>Die Sehnsucht nach Herrlichkeit</a:t>
            </a:r>
          </a:p>
        </p:txBody>
      </p:sp>
      <p:sp>
        <p:nvSpPr>
          <p:cNvPr id="3" name="Textplatzhalter 2">
            <a:extLst>
              <a:ext uri="{FF2B5EF4-FFF2-40B4-BE49-F238E27FC236}">
                <a16:creationId xmlns:a16="http://schemas.microsoft.com/office/drawing/2014/main" id="{0F5D04ED-0BDF-73E3-7CAD-8145A219C8AE}"/>
              </a:ext>
            </a:extLst>
          </p:cNvPr>
          <p:cNvSpPr>
            <a:spLocks noGrp="1"/>
          </p:cNvSpPr>
          <p:nvPr>
            <p:ph type="body" sz="quarter" idx="13"/>
          </p:nvPr>
        </p:nvSpPr>
        <p:spPr>
          <a:xfrm>
            <a:off x="-9329" y="1464906"/>
            <a:ext cx="3143065" cy="4236098"/>
          </a:xfrm>
        </p:spPr>
        <p:txBody>
          <a:bodyPr lIns="91440" tIns="45720" rIns="91440" bIns="45720" anchor="t">
            <a:normAutofit/>
          </a:bodyPr>
          <a:lstStyle/>
          <a:p>
            <a:r>
              <a:rPr lang="de-DE" sz="2100" dirty="0"/>
              <a:t>Die Erinnerung an die frühere Herrlichkeit (V.1-3)</a:t>
            </a:r>
          </a:p>
          <a:p>
            <a:r>
              <a:rPr lang="de-DE" sz="2100" b="1" dirty="0"/>
              <a:t>Der Einsatz für die gegenwärtige Herrlichkeit (V.4-5)</a:t>
            </a:r>
          </a:p>
          <a:p>
            <a:endParaRPr lang="de-DE" sz="2100" b="1" dirty="0"/>
          </a:p>
          <a:p>
            <a:endParaRPr lang="de-DE" dirty="0"/>
          </a:p>
        </p:txBody>
      </p:sp>
      <p:sp>
        <p:nvSpPr>
          <p:cNvPr id="4" name="Textplatzhalter 3">
            <a:extLst>
              <a:ext uri="{FF2B5EF4-FFF2-40B4-BE49-F238E27FC236}">
                <a16:creationId xmlns:a16="http://schemas.microsoft.com/office/drawing/2014/main" id="{88B2F5D0-78F0-7056-56EA-20752A9D51F2}"/>
              </a:ext>
            </a:extLst>
          </p:cNvPr>
          <p:cNvSpPr>
            <a:spLocks noGrp="1"/>
          </p:cNvSpPr>
          <p:nvPr>
            <p:ph type="body" sz="quarter" idx="14"/>
          </p:nvPr>
        </p:nvSpPr>
        <p:spPr>
          <a:xfrm>
            <a:off x="3481387" y="373224"/>
            <a:ext cx="8452465" cy="6045039"/>
          </a:xfrm>
        </p:spPr>
        <p:txBody>
          <a:bodyPr lIns="91440" tIns="45720" rIns="91440" bIns="45720" anchor="t"/>
          <a:lstStyle/>
          <a:p>
            <a:pPr marL="514350" indent="-514350">
              <a:buAutoNum type="arabicPlain" startAt="4"/>
            </a:pPr>
            <a:r>
              <a:rPr lang="de-DE" sz="2700" dirty="0">
                <a:solidFill>
                  <a:schemeClr val="tx1"/>
                </a:solidFill>
              </a:rPr>
              <a:t>…</a:t>
            </a:r>
            <a:r>
              <a:rPr lang="de-DE" sz="2700" b="1" dirty="0">
                <a:solidFill>
                  <a:srgbClr val="C00000"/>
                </a:solidFill>
              </a:rPr>
              <a:t>Denn ich bin mit euch, </a:t>
            </a:r>
            <a:r>
              <a:rPr lang="de-DE" sz="2700" dirty="0"/>
              <a:t>spricht der HERR der Heerscharen.</a:t>
            </a:r>
          </a:p>
          <a:p>
            <a:pPr marL="514350" indent="-514350">
              <a:buFont typeface="Arial" panose="020B0604020202020204" pitchFamily="34" charset="0"/>
              <a:buAutoNum type="arabicPlain" startAt="4"/>
            </a:pPr>
            <a:r>
              <a:rPr lang="de-DE" sz="2700" dirty="0"/>
              <a:t>Das Wort, das ich mit euch vereinbart habe, als ihr aus Ägypten zogt, und mein Geist bleiben in eurer Mitte bestehen: </a:t>
            </a:r>
            <a:r>
              <a:rPr lang="de-DE" sz="2700" b="1" dirty="0">
                <a:solidFill>
                  <a:srgbClr val="C00000"/>
                </a:solidFill>
              </a:rPr>
              <a:t>Fürchtet euch nicht!</a:t>
            </a:r>
            <a:br>
              <a:rPr lang="de-DE" sz="2700" dirty="0"/>
            </a:br>
            <a:endParaRPr lang="de-DE" sz="2700" dirty="0"/>
          </a:p>
          <a:p>
            <a:r>
              <a:rPr lang="de-DE" sz="2700" b="1" dirty="0"/>
              <a:t>1. Chronik 28,10.20</a:t>
            </a:r>
          </a:p>
          <a:p>
            <a:pPr marL="514350" indent="-514350">
              <a:buAutoNum type="arabicPlain" startAt="10"/>
            </a:pPr>
            <a:r>
              <a:rPr lang="de-DE" sz="2700" dirty="0"/>
              <a:t>Sieh nun, dass der </a:t>
            </a:r>
            <a:r>
              <a:rPr lang="de-DE" sz="2700" dirty="0">
                <a:solidFill>
                  <a:schemeClr val="tx1"/>
                </a:solidFill>
              </a:rPr>
              <a:t>HERR dich erwählt hat, ⟨ihm⟩ ein Haus zu bauen als Heiligtum! Sei stark und handle!</a:t>
            </a:r>
          </a:p>
          <a:p>
            <a:pPr marL="514350" indent="-514350">
              <a:buAutoNum type="arabicPlain" startAt="20"/>
            </a:pPr>
            <a:r>
              <a:rPr lang="de-DE" sz="2700" dirty="0">
                <a:solidFill>
                  <a:schemeClr val="tx1"/>
                </a:solidFill>
              </a:rPr>
              <a:t>Und David sagte zu seinem Sohn Salomo: Sei stark </a:t>
            </a:r>
            <a:r>
              <a:rPr lang="de-DE" sz="2700" dirty="0"/>
              <a:t>und mutig, und</a:t>
            </a:r>
            <a:r>
              <a:rPr lang="de-DE" sz="2700" b="1" dirty="0">
                <a:solidFill>
                  <a:srgbClr val="C00000"/>
                </a:solidFill>
              </a:rPr>
              <a:t> </a:t>
            </a:r>
            <a:r>
              <a:rPr lang="de-DE" sz="2700" dirty="0">
                <a:solidFill>
                  <a:schemeClr val="tx1"/>
                </a:solidFill>
              </a:rPr>
              <a:t>handle; </a:t>
            </a:r>
            <a:r>
              <a:rPr lang="de-DE" sz="2700" b="1" dirty="0">
                <a:solidFill>
                  <a:srgbClr val="C00000"/>
                </a:solidFill>
              </a:rPr>
              <a:t>fürchte dich nicht </a:t>
            </a:r>
            <a:r>
              <a:rPr lang="de-DE" sz="2700" dirty="0"/>
              <a:t>und sei nicht niedergeschlagen! Denn der HERR, Gott, mein Gott, </a:t>
            </a:r>
            <a:r>
              <a:rPr lang="de-DE" sz="2700" b="1" dirty="0">
                <a:solidFill>
                  <a:srgbClr val="C00000"/>
                </a:solidFill>
              </a:rPr>
              <a:t>wird mit dir sein. </a:t>
            </a:r>
            <a:r>
              <a:rPr lang="de-DE" sz="2700" dirty="0"/>
              <a:t>Er wird dich nicht aufgeben und dich nicht verlassen, bis alle Arbeit für den Dienst des Hauses des HERRN vollendet ist.</a:t>
            </a:r>
          </a:p>
          <a:p>
            <a:endParaRPr lang="de-DE" dirty="0"/>
          </a:p>
        </p:txBody>
      </p:sp>
      <p:sp>
        <p:nvSpPr>
          <p:cNvPr id="5" name="Textplatzhalter 4">
            <a:extLst>
              <a:ext uri="{FF2B5EF4-FFF2-40B4-BE49-F238E27FC236}">
                <a16:creationId xmlns:a16="http://schemas.microsoft.com/office/drawing/2014/main" id="{63C29678-306D-1327-2B2F-F37028E09298}"/>
              </a:ext>
            </a:extLst>
          </p:cNvPr>
          <p:cNvSpPr>
            <a:spLocks noGrp="1"/>
          </p:cNvSpPr>
          <p:nvPr>
            <p:ph type="body" sz="quarter" idx="15"/>
          </p:nvPr>
        </p:nvSpPr>
        <p:spPr/>
        <p:txBody>
          <a:bodyPr/>
          <a:lstStyle/>
          <a:p>
            <a:r>
              <a:rPr lang="de-DE" dirty="0"/>
              <a:t>Haggai 2,4</a:t>
            </a:r>
          </a:p>
        </p:txBody>
      </p:sp>
    </p:spTree>
    <p:extLst>
      <p:ext uri="{BB962C8B-B14F-4D97-AF65-F5344CB8AC3E}">
        <p14:creationId xmlns:p14="http://schemas.microsoft.com/office/powerpoint/2010/main" val="9963138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2E0E55-BB9B-4E3A-A9A2-21B182A3B085}"/>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3A7BC5AA-9001-5824-20D4-0C3E56EE3ED4}"/>
              </a:ext>
            </a:extLst>
          </p:cNvPr>
          <p:cNvSpPr>
            <a:spLocks noGrp="1"/>
          </p:cNvSpPr>
          <p:nvPr>
            <p:ph type="body" sz="quarter" idx="12"/>
          </p:nvPr>
        </p:nvSpPr>
        <p:spPr>
          <a:xfrm>
            <a:off x="-9329" y="173815"/>
            <a:ext cx="3077751" cy="1441450"/>
          </a:xfrm>
        </p:spPr>
        <p:txBody>
          <a:bodyPr lIns="91440" tIns="45720" rIns="91440" bIns="45720" anchor="t"/>
          <a:lstStyle/>
          <a:p>
            <a:r>
              <a:rPr lang="de-DE" dirty="0"/>
              <a:t>Die Sehnsucht nach Herrlichkeit</a:t>
            </a:r>
          </a:p>
        </p:txBody>
      </p:sp>
      <p:sp>
        <p:nvSpPr>
          <p:cNvPr id="3" name="Textplatzhalter 2">
            <a:extLst>
              <a:ext uri="{FF2B5EF4-FFF2-40B4-BE49-F238E27FC236}">
                <a16:creationId xmlns:a16="http://schemas.microsoft.com/office/drawing/2014/main" id="{C44F4348-3941-5F9B-6368-929D48898282}"/>
              </a:ext>
            </a:extLst>
          </p:cNvPr>
          <p:cNvSpPr>
            <a:spLocks noGrp="1"/>
          </p:cNvSpPr>
          <p:nvPr>
            <p:ph type="body" sz="quarter" idx="13"/>
          </p:nvPr>
        </p:nvSpPr>
        <p:spPr>
          <a:xfrm>
            <a:off x="-9329" y="1464906"/>
            <a:ext cx="3143065" cy="4236098"/>
          </a:xfrm>
        </p:spPr>
        <p:txBody>
          <a:bodyPr lIns="91440" tIns="45720" rIns="91440" bIns="45720" anchor="t">
            <a:normAutofit/>
          </a:bodyPr>
          <a:lstStyle/>
          <a:p>
            <a:r>
              <a:rPr lang="de-DE" sz="2100" dirty="0"/>
              <a:t>Die Erinnerung an die frühere Herrlichkeit (V.1-3)</a:t>
            </a:r>
          </a:p>
          <a:p>
            <a:r>
              <a:rPr lang="de-DE" sz="2100" b="1" dirty="0"/>
              <a:t>Der Einsatz für die gegenwärtige Herrlichkeit (V.4-5)</a:t>
            </a:r>
          </a:p>
          <a:p>
            <a:endParaRPr lang="de-DE" sz="2100" b="1" dirty="0"/>
          </a:p>
          <a:p>
            <a:endParaRPr lang="de-DE" dirty="0"/>
          </a:p>
        </p:txBody>
      </p:sp>
      <p:sp>
        <p:nvSpPr>
          <p:cNvPr id="4" name="Textplatzhalter 3">
            <a:extLst>
              <a:ext uri="{FF2B5EF4-FFF2-40B4-BE49-F238E27FC236}">
                <a16:creationId xmlns:a16="http://schemas.microsoft.com/office/drawing/2014/main" id="{B6DF89B5-2A2A-278B-4EF2-48CC59223639}"/>
              </a:ext>
            </a:extLst>
          </p:cNvPr>
          <p:cNvSpPr>
            <a:spLocks noGrp="1"/>
          </p:cNvSpPr>
          <p:nvPr>
            <p:ph type="body" sz="quarter" idx="14"/>
          </p:nvPr>
        </p:nvSpPr>
        <p:spPr>
          <a:xfrm>
            <a:off x="3481388" y="373224"/>
            <a:ext cx="8335962" cy="6045039"/>
          </a:xfrm>
        </p:spPr>
        <p:txBody>
          <a:bodyPr lIns="91440" tIns="45720" rIns="91440" bIns="45720" anchor="t"/>
          <a:lstStyle/>
          <a:p>
            <a:pPr algn="ctr"/>
            <a:r>
              <a:rPr lang="de-DE" sz="3200" b="1" u="sng" dirty="0"/>
              <a:t>Die Basis</a:t>
            </a:r>
            <a:r>
              <a:rPr lang="de-DE" sz="3200" b="1" dirty="0"/>
              <a:t>, um „stark zu sein“, zu „arbeiten“ </a:t>
            </a:r>
            <a:br>
              <a:rPr lang="de-DE" sz="3200" b="1" dirty="0"/>
            </a:br>
            <a:r>
              <a:rPr lang="de-DE" sz="3200" b="1" dirty="0"/>
              <a:t>und „sich nicht zu fürchten“:</a:t>
            </a:r>
            <a:br>
              <a:rPr lang="de-DE" b="1" dirty="0"/>
            </a:br>
            <a:endParaRPr lang="de-DE" b="1" dirty="0"/>
          </a:p>
          <a:p>
            <a:pPr marL="514350" indent="-514350">
              <a:buAutoNum type="arabicPlain" startAt="4"/>
            </a:pPr>
            <a:r>
              <a:rPr lang="de-DE" dirty="0"/>
              <a:t>Und nun sei stark, </a:t>
            </a:r>
            <a:r>
              <a:rPr lang="de-DE" dirty="0" err="1"/>
              <a:t>Serubbabel</a:t>
            </a:r>
            <a:r>
              <a:rPr lang="de-DE" dirty="0"/>
              <a:t>!, spricht der HERR. Und sei stark Jeschua, Sohn des </a:t>
            </a:r>
            <a:r>
              <a:rPr lang="de-DE" dirty="0" err="1"/>
              <a:t>Jozadak</a:t>
            </a:r>
            <a:r>
              <a:rPr lang="de-DE" dirty="0"/>
              <a:t>, du Hoher Priester, und seid stark, alles Volk des Landes, spricht der HERR, und arbeitet! </a:t>
            </a:r>
            <a:r>
              <a:rPr lang="de-DE" b="1" dirty="0">
                <a:solidFill>
                  <a:srgbClr val="C00000"/>
                </a:solidFill>
              </a:rPr>
              <a:t>Denn ich bin mit euch,</a:t>
            </a:r>
            <a:r>
              <a:rPr lang="de-DE" dirty="0"/>
              <a:t> spricht der HERR der Heerscharen.</a:t>
            </a:r>
          </a:p>
          <a:p>
            <a:endParaRPr lang="de-DE" dirty="0"/>
          </a:p>
          <a:p>
            <a:r>
              <a:rPr lang="de-DE" b="1" dirty="0"/>
              <a:t>Matthäus 28,20:</a:t>
            </a:r>
          </a:p>
          <a:p>
            <a:r>
              <a:rPr lang="de-DE" dirty="0"/>
              <a:t>„Und siehe, ich bin bei euch alle Tage bis zur Vollendung des Zeitalters.“</a:t>
            </a:r>
            <a:br>
              <a:rPr lang="de-DE" dirty="0"/>
            </a:br>
            <a:endParaRPr lang="de-DE" dirty="0"/>
          </a:p>
        </p:txBody>
      </p:sp>
      <p:sp>
        <p:nvSpPr>
          <p:cNvPr id="5" name="Textplatzhalter 4">
            <a:extLst>
              <a:ext uri="{FF2B5EF4-FFF2-40B4-BE49-F238E27FC236}">
                <a16:creationId xmlns:a16="http://schemas.microsoft.com/office/drawing/2014/main" id="{731F0675-A054-D5E4-B550-E820FD39FB53}"/>
              </a:ext>
            </a:extLst>
          </p:cNvPr>
          <p:cNvSpPr>
            <a:spLocks noGrp="1"/>
          </p:cNvSpPr>
          <p:nvPr>
            <p:ph type="body" sz="quarter" idx="15"/>
          </p:nvPr>
        </p:nvSpPr>
        <p:spPr/>
        <p:txBody>
          <a:bodyPr/>
          <a:lstStyle/>
          <a:p>
            <a:r>
              <a:rPr lang="de-DE" dirty="0"/>
              <a:t>Haggai 2,4</a:t>
            </a:r>
          </a:p>
        </p:txBody>
      </p:sp>
    </p:spTree>
    <p:extLst>
      <p:ext uri="{BB962C8B-B14F-4D97-AF65-F5344CB8AC3E}">
        <p14:creationId xmlns:p14="http://schemas.microsoft.com/office/powerpoint/2010/main" val="779154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1000"/>
                                        <p:tgtEl>
                                          <p:spTgt spid="4">
                                            <p:txEl>
                                              <p:pRg st="3" end="3"/>
                                            </p:txEl>
                                          </p:spTgt>
                                        </p:tgtEl>
                                      </p:cBhvr>
                                    </p:animEffect>
                                    <p:anim calcmode="lin" valueType="num">
                                      <p:cBhvr>
                                        <p:cTn id="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3" end="3"/>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fade">
                                      <p:cBhvr>
                                        <p:cTn id="12" dur="1000"/>
                                        <p:tgtEl>
                                          <p:spTgt spid="4">
                                            <p:txEl>
                                              <p:pRg st="4" end="4"/>
                                            </p:txEl>
                                          </p:spTgt>
                                        </p:tgtEl>
                                      </p:cBhvr>
                                    </p:animEffect>
                                    <p:anim calcmode="lin" valueType="num">
                                      <p:cBhvr>
                                        <p:cTn id="1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1BB00-47A0-83DB-F411-49973FDA8A0D}"/>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E13B6B82-0685-5DF4-5E29-30B927CBA178}"/>
              </a:ext>
            </a:extLst>
          </p:cNvPr>
          <p:cNvSpPr>
            <a:spLocks noGrp="1"/>
          </p:cNvSpPr>
          <p:nvPr>
            <p:ph type="body" sz="quarter" idx="12"/>
          </p:nvPr>
        </p:nvSpPr>
        <p:spPr>
          <a:xfrm>
            <a:off x="-9329" y="173815"/>
            <a:ext cx="3077751" cy="1441450"/>
          </a:xfrm>
        </p:spPr>
        <p:txBody>
          <a:bodyPr lIns="91440" tIns="45720" rIns="91440" bIns="45720" anchor="t"/>
          <a:lstStyle/>
          <a:p>
            <a:r>
              <a:rPr lang="de-DE" dirty="0"/>
              <a:t>Die Sehnsucht nach Herrlichkeit</a:t>
            </a:r>
          </a:p>
        </p:txBody>
      </p:sp>
      <p:sp>
        <p:nvSpPr>
          <p:cNvPr id="3" name="Textplatzhalter 2">
            <a:extLst>
              <a:ext uri="{FF2B5EF4-FFF2-40B4-BE49-F238E27FC236}">
                <a16:creationId xmlns:a16="http://schemas.microsoft.com/office/drawing/2014/main" id="{64017807-B129-F89B-F4CE-EC0B466151CA}"/>
              </a:ext>
            </a:extLst>
          </p:cNvPr>
          <p:cNvSpPr>
            <a:spLocks noGrp="1"/>
          </p:cNvSpPr>
          <p:nvPr>
            <p:ph type="body" sz="quarter" idx="13"/>
          </p:nvPr>
        </p:nvSpPr>
        <p:spPr>
          <a:xfrm>
            <a:off x="-9329" y="1464906"/>
            <a:ext cx="3143065" cy="4236098"/>
          </a:xfrm>
        </p:spPr>
        <p:txBody>
          <a:bodyPr lIns="91440" tIns="45720" rIns="91440" bIns="45720" anchor="t">
            <a:normAutofit/>
          </a:bodyPr>
          <a:lstStyle/>
          <a:p>
            <a:r>
              <a:rPr lang="de-DE" sz="2100" dirty="0"/>
              <a:t>Die Erinnerung an die frühere Herrlichkeit (V.1-3)</a:t>
            </a:r>
          </a:p>
          <a:p>
            <a:r>
              <a:rPr lang="de-DE" sz="2100" b="1" dirty="0"/>
              <a:t>Der Einsatz für die gegenwärtige Herrlichkeit (V.4-5)</a:t>
            </a:r>
          </a:p>
          <a:p>
            <a:pPr marL="0" indent="0">
              <a:buNone/>
            </a:pPr>
            <a:endParaRPr lang="de-DE" sz="2100" b="1" dirty="0"/>
          </a:p>
          <a:p>
            <a:pPr marL="0" indent="0">
              <a:buNone/>
            </a:pPr>
            <a:r>
              <a:rPr lang="de-DE" sz="2100" dirty="0"/>
              <a:t>Weiterführende Stellen:</a:t>
            </a:r>
            <a:br>
              <a:rPr lang="de-DE" sz="2100" dirty="0"/>
            </a:br>
            <a:r>
              <a:rPr lang="de-DE" sz="2100" dirty="0"/>
              <a:t>2Mo 19,4-6</a:t>
            </a:r>
            <a:br>
              <a:rPr lang="de-DE" sz="2100" dirty="0"/>
            </a:br>
            <a:r>
              <a:rPr lang="de-DE" sz="2100" dirty="0"/>
              <a:t>2 Mo 24,3-8</a:t>
            </a:r>
          </a:p>
          <a:p>
            <a:endParaRPr lang="de-DE" dirty="0"/>
          </a:p>
        </p:txBody>
      </p:sp>
      <p:sp>
        <p:nvSpPr>
          <p:cNvPr id="4" name="Textplatzhalter 3">
            <a:extLst>
              <a:ext uri="{FF2B5EF4-FFF2-40B4-BE49-F238E27FC236}">
                <a16:creationId xmlns:a16="http://schemas.microsoft.com/office/drawing/2014/main" id="{B9300740-F61B-B83C-1052-A41460F5B33B}"/>
              </a:ext>
            </a:extLst>
          </p:cNvPr>
          <p:cNvSpPr>
            <a:spLocks noGrp="1"/>
          </p:cNvSpPr>
          <p:nvPr>
            <p:ph type="body" sz="quarter" idx="14"/>
          </p:nvPr>
        </p:nvSpPr>
        <p:spPr>
          <a:xfrm>
            <a:off x="3481388" y="373224"/>
            <a:ext cx="8335962" cy="6045039"/>
          </a:xfrm>
        </p:spPr>
        <p:txBody>
          <a:bodyPr lIns="91440" tIns="45720" rIns="91440" bIns="45720" anchor="t"/>
          <a:lstStyle/>
          <a:p>
            <a:pPr algn="ctr"/>
            <a:r>
              <a:rPr lang="de-DE" sz="3200" b="1" u="sng" dirty="0"/>
              <a:t>Die Basis, </a:t>
            </a:r>
            <a:r>
              <a:rPr lang="de-DE" sz="3200" b="1" dirty="0"/>
              <a:t>um „stark zu sein“, zu „arbeiten“ </a:t>
            </a:r>
            <a:br>
              <a:rPr lang="de-DE" sz="3200" b="1" dirty="0"/>
            </a:br>
            <a:r>
              <a:rPr lang="de-DE" sz="3200" b="1" dirty="0"/>
              <a:t>und „sich nicht zu fürchten“:</a:t>
            </a:r>
            <a:br>
              <a:rPr lang="de-DE" b="1" dirty="0"/>
            </a:br>
            <a:endParaRPr lang="de-DE" b="1" dirty="0"/>
          </a:p>
          <a:p>
            <a:pPr marL="514350" indent="-514350">
              <a:buAutoNum type="arabicPlain" startAt="5"/>
            </a:pPr>
            <a:r>
              <a:rPr lang="de-DE" b="1" dirty="0">
                <a:solidFill>
                  <a:srgbClr val="C00000"/>
                </a:solidFill>
              </a:rPr>
              <a:t>Das Wort, das ich mit euch vereinbart habe, als ihr aus Ägypten zogt,</a:t>
            </a:r>
            <a:r>
              <a:rPr lang="de-DE" dirty="0"/>
              <a:t> und mein Geist </a:t>
            </a:r>
            <a:r>
              <a:rPr lang="de-DE" b="1" dirty="0">
                <a:solidFill>
                  <a:srgbClr val="C00000"/>
                </a:solidFill>
              </a:rPr>
              <a:t>bleiben in eurer Mitte bestehen</a:t>
            </a:r>
            <a:r>
              <a:rPr lang="de-DE" dirty="0"/>
              <a:t>: Fürchtet euch nicht!</a:t>
            </a:r>
          </a:p>
          <a:p>
            <a:endParaRPr lang="de-DE" sz="1600" dirty="0"/>
          </a:p>
          <a:p>
            <a:r>
              <a:rPr lang="de-DE" b="1" dirty="0"/>
              <a:t>2. Mose 29,45:</a:t>
            </a:r>
          </a:p>
          <a:p>
            <a:r>
              <a:rPr lang="de-DE" dirty="0"/>
              <a:t>„Und ich werde mitten unter den Söhnen Israels wohnen und ihr Gott sein.“</a:t>
            </a:r>
            <a:br>
              <a:rPr lang="de-DE" dirty="0"/>
            </a:br>
            <a:endParaRPr lang="de-DE" sz="1400" dirty="0"/>
          </a:p>
          <a:p>
            <a:br>
              <a:rPr lang="de-DE" dirty="0"/>
            </a:br>
            <a:endParaRPr lang="de-DE" dirty="0"/>
          </a:p>
        </p:txBody>
      </p:sp>
      <p:sp>
        <p:nvSpPr>
          <p:cNvPr id="5" name="Textplatzhalter 4">
            <a:extLst>
              <a:ext uri="{FF2B5EF4-FFF2-40B4-BE49-F238E27FC236}">
                <a16:creationId xmlns:a16="http://schemas.microsoft.com/office/drawing/2014/main" id="{1162D40C-6E2F-383B-65E6-1C630F3DBCE6}"/>
              </a:ext>
            </a:extLst>
          </p:cNvPr>
          <p:cNvSpPr>
            <a:spLocks noGrp="1"/>
          </p:cNvSpPr>
          <p:nvPr>
            <p:ph type="body" sz="quarter" idx="15"/>
          </p:nvPr>
        </p:nvSpPr>
        <p:spPr/>
        <p:txBody>
          <a:bodyPr/>
          <a:lstStyle/>
          <a:p>
            <a:r>
              <a:rPr lang="de-DE" dirty="0"/>
              <a:t>Haggai 2,5</a:t>
            </a:r>
          </a:p>
        </p:txBody>
      </p:sp>
    </p:spTree>
    <p:extLst>
      <p:ext uri="{BB962C8B-B14F-4D97-AF65-F5344CB8AC3E}">
        <p14:creationId xmlns:p14="http://schemas.microsoft.com/office/powerpoint/2010/main" val="7930410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AC31B-90A2-122A-7DA3-37D36B22441F}"/>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4D329B46-323D-A4D6-11BA-68F519A604F1}"/>
              </a:ext>
            </a:extLst>
          </p:cNvPr>
          <p:cNvSpPr>
            <a:spLocks noGrp="1"/>
          </p:cNvSpPr>
          <p:nvPr>
            <p:ph type="body" sz="quarter" idx="12"/>
          </p:nvPr>
        </p:nvSpPr>
        <p:spPr>
          <a:xfrm>
            <a:off x="-9329" y="173815"/>
            <a:ext cx="3077751" cy="1441450"/>
          </a:xfrm>
        </p:spPr>
        <p:txBody>
          <a:bodyPr lIns="91440" tIns="45720" rIns="91440" bIns="45720" anchor="t"/>
          <a:lstStyle/>
          <a:p>
            <a:r>
              <a:rPr lang="de-DE" dirty="0"/>
              <a:t>Die Sehnsucht nach Herrlichkeit</a:t>
            </a:r>
          </a:p>
        </p:txBody>
      </p:sp>
      <p:sp>
        <p:nvSpPr>
          <p:cNvPr id="3" name="Textplatzhalter 2">
            <a:extLst>
              <a:ext uri="{FF2B5EF4-FFF2-40B4-BE49-F238E27FC236}">
                <a16:creationId xmlns:a16="http://schemas.microsoft.com/office/drawing/2014/main" id="{8ED10050-1D5C-C334-0883-C15DCAB542CE}"/>
              </a:ext>
            </a:extLst>
          </p:cNvPr>
          <p:cNvSpPr>
            <a:spLocks noGrp="1"/>
          </p:cNvSpPr>
          <p:nvPr>
            <p:ph type="body" sz="quarter" idx="13"/>
          </p:nvPr>
        </p:nvSpPr>
        <p:spPr>
          <a:xfrm>
            <a:off x="-9329" y="1464906"/>
            <a:ext cx="3143065" cy="4236098"/>
          </a:xfrm>
        </p:spPr>
        <p:txBody>
          <a:bodyPr lIns="91440" tIns="45720" rIns="91440" bIns="45720" anchor="t">
            <a:normAutofit/>
          </a:bodyPr>
          <a:lstStyle/>
          <a:p>
            <a:r>
              <a:rPr lang="de-DE" sz="2100" dirty="0"/>
              <a:t>Die Erinnerung an die frühere Herrlichkeit (V.1-3)</a:t>
            </a:r>
          </a:p>
          <a:p>
            <a:r>
              <a:rPr lang="de-DE" sz="2100" b="1" dirty="0"/>
              <a:t>Der Einsatz für die gegenwärtige Herrlichkeit (V.4-5)</a:t>
            </a:r>
          </a:p>
          <a:p>
            <a:pPr marL="0" indent="0">
              <a:buNone/>
            </a:pPr>
            <a:endParaRPr lang="de-DE" sz="2100" b="1" dirty="0"/>
          </a:p>
          <a:p>
            <a:pPr marL="0" indent="0">
              <a:buNone/>
            </a:pPr>
            <a:endParaRPr lang="de-DE" dirty="0"/>
          </a:p>
        </p:txBody>
      </p:sp>
      <p:sp>
        <p:nvSpPr>
          <p:cNvPr id="4" name="Textplatzhalter 3">
            <a:extLst>
              <a:ext uri="{FF2B5EF4-FFF2-40B4-BE49-F238E27FC236}">
                <a16:creationId xmlns:a16="http://schemas.microsoft.com/office/drawing/2014/main" id="{88736F07-2D9A-AF1C-BAD2-3BE1DB854F45}"/>
              </a:ext>
            </a:extLst>
          </p:cNvPr>
          <p:cNvSpPr>
            <a:spLocks noGrp="1"/>
          </p:cNvSpPr>
          <p:nvPr>
            <p:ph type="body" sz="quarter" idx="14"/>
          </p:nvPr>
        </p:nvSpPr>
        <p:spPr>
          <a:xfrm>
            <a:off x="3481388" y="373224"/>
            <a:ext cx="8335962" cy="6045039"/>
          </a:xfrm>
        </p:spPr>
        <p:txBody>
          <a:bodyPr lIns="91440" tIns="45720" rIns="91440" bIns="45720" anchor="t"/>
          <a:lstStyle/>
          <a:p>
            <a:pPr algn="ctr"/>
            <a:r>
              <a:rPr lang="de-DE" sz="3200" b="1" u="sng" dirty="0"/>
              <a:t>Die Basis, </a:t>
            </a:r>
            <a:r>
              <a:rPr lang="de-DE" sz="3200" b="1" dirty="0"/>
              <a:t>um „stark zu sein“, zu „arbeiten“ </a:t>
            </a:r>
            <a:br>
              <a:rPr lang="de-DE" sz="3200" b="1" dirty="0"/>
            </a:br>
            <a:r>
              <a:rPr lang="de-DE" sz="3200" b="1" dirty="0"/>
              <a:t>und „sich nicht zu fürchten“:</a:t>
            </a:r>
            <a:br>
              <a:rPr lang="de-DE" b="1" dirty="0"/>
            </a:br>
            <a:endParaRPr lang="de-DE" b="1" dirty="0"/>
          </a:p>
          <a:p>
            <a:pPr marL="514350" indent="-514350">
              <a:buAutoNum type="arabicPlain" startAt="5"/>
            </a:pPr>
            <a:r>
              <a:rPr lang="de-DE" b="1" dirty="0">
                <a:solidFill>
                  <a:srgbClr val="C00000"/>
                </a:solidFill>
              </a:rPr>
              <a:t>Das Wort, das ich mit euch vereinbart habe, als ihr aus Ägypten zogt,</a:t>
            </a:r>
            <a:r>
              <a:rPr lang="de-DE" dirty="0"/>
              <a:t> und mein Geist </a:t>
            </a:r>
            <a:r>
              <a:rPr lang="de-DE" b="1" dirty="0">
                <a:solidFill>
                  <a:srgbClr val="C00000"/>
                </a:solidFill>
              </a:rPr>
              <a:t>bleiben in eurer Mitte bestehen</a:t>
            </a:r>
            <a:r>
              <a:rPr lang="de-DE" dirty="0"/>
              <a:t>: Fürchtet euch nicht!</a:t>
            </a:r>
            <a:br>
              <a:rPr lang="de-DE" dirty="0"/>
            </a:br>
            <a:br>
              <a:rPr lang="de-DE" dirty="0"/>
            </a:br>
            <a:endParaRPr lang="de-DE" sz="1400" dirty="0"/>
          </a:p>
          <a:p>
            <a:r>
              <a:rPr lang="de-DE" b="1" dirty="0"/>
              <a:t>Hebräer 10,14:</a:t>
            </a:r>
          </a:p>
          <a:p>
            <a:r>
              <a:rPr lang="de-DE" dirty="0"/>
              <a:t>Denn mit einem Opfer hat er die, die geheiligt werden, für immer vollkommen gemacht.</a:t>
            </a:r>
            <a:br>
              <a:rPr lang="de-DE" dirty="0"/>
            </a:br>
            <a:endParaRPr lang="de-DE" dirty="0"/>
          </a:p>
        </p:txBody>
      </p:sp>
      <p:sp>
        <p:nvSpPr>
          <p:cNvPr id="5" name="Textplatzhalter 4">
            <a:extLst>
              <a:ext uri="{FF2B5EF4-FFF2-40B4-BE49-F238E27FC236}">
                <a16:creationId xmlns:a16="http://schemas.microsoft.com/office/drawing/2014/main" id="{5BF5E1B1-E127-A38C-2DE3-9AEE24EBC058}"/>
              </a:ext>
            </a:extLst>
          </p:cNvPr>
          <p:cNvSpPr>
            <a:spLocks noGrp="1"/>
          </p:cNvSpPr>
          <p:nvPr>
            <p:ph type="body" sz="quarter" idx="15"/>
          </p:nvPr>
        </p:nvSpPr>
        <p:spPr/>
        <p:txBody>
          <a:bodyPr/>
          <a:lstStyle/>
          <a:p>
            <a:r>
              <a:rPr lang="de-DE" dirty="0"/>
              <a:t>Haggai 2,5</a:t>
            </a:r>
          </a:p>
        </p:txBody>
      </p:sp>
    </p:spTree>
    <p:extLst>
      <p:ext uri="{BB962C8B-B14F-4D97-AF65-F5344CB8AC3E}">
        <p14:creationId xmlns:p14="http://schemas.microsoft.com/office/powerpoint/2010/main" val="12866694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B903A8-1045-C6A2-7A2B-AB5CC9A72BAC}"/>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745D8A70-18E0-A0C5-3CF8-72E74E9DD41D}"/>
              </a:ext>
            </a:extLst>
          </p:cNvPr>
          <p:cNvSpPr>
            <a:spLocks noGrp="1"/>
          </p:cNvSpPr>
          <p:nvPr>
            <p:ph type="body" sz="quarter" idx="12"/>
          </p:nvPr>
        </p:nvSpPr>
        <p:spPr>
          <a:xfrm>
            <a:off x="-9329" y="173815"/>
            <a:ext cx="3077751" cy="1441450"/>
          </a:xfrm>
        </p:spPr>
        <p:txBody>
          <a:bodyPr lIns="91440" tIns="45720" rIns="91440" bIns="45720" anchor="t"/>
          <a:lstStyle/>
          <a:p>
            <a:r>
              <a:rPr lang="de-DE" dirty="0"/>
              <a:t>Die Sehnsucht nach Herrlichkeit</a:t>
            </a:r>
          </a:p>
        </p:txBody>
      </p:sp>
      <p:sp>
        <p:nvSpPr>
          <p:cNvPr id="3" name="Textplatzhalter 2">
            <a:extLst>
              <a:ext uri="{FF2B5EF4-FFF2-40B4-BE49-F238E27FC236}">
                <a16:creationId xmlns:a16="http://schemas.microsoft.com/office/drawing/2014/main" id="{940FF0E3-C5ED-C67D-14C6-4A73B17623D1}"/>
              </a:ext>
            </a:extLst>
          </p:cNvPr>
          <p:cNvSpPr>
            <a:spLocks noGrp="1"/>
          </p:cNvSpPr>
          <p:nvPr>
            <p:ph type="body" sz="quarter" idx="13"/>
          </p:nvPr>
        </p:nvSpPr>
        <p:spPr>
          <a:xfrm>
            <a:off x="-9329" y="1464906"/>
            <a:ext cx="3143065" cy="4236098"/>
          </a:xfrm>
        </p:spPr>
        <p:txBody>
          <a:bodyPr lIns="91440" tIns="45720" rIns="91440" bIns="45720" anchor="t">
            <a:normAutofit/>
          </a:bodyPr>
          <a:lstStyle/>
          <a:p>
            <a:r>
              <a:rPr lang="de-DE" sz="2100" dirty="0"/>
              <a:t>Die Erinnerung an die frühere Herrlichkeit (V.1-3)</a:t>
            </a:r>
          </a:p>
          <a:p>
            <a:r>
              <a:rPr lang="de-DE" sz="2100" b="1" dirty="0"/>
              <a:t>Der Einsatz für die gegenwärtige Herrlichkeit (V.4-5)</a:t>
            </a:r>
          </a:p>
          <a:p>
            <a:pPr marL="0" indent="0">
              <a:buNone/>
            </a:pPr>
            <a:endParaRPr lang="de-DE" sz="2100" b="1" dirty="0"/>
          </a:p>
          <a:p>
            <a:pPr marL="0" indent="0">
              <a:buNone/>
            </a:pPr>
            <a:r>
              <a:rPr lang="de-DE" sz="2100" dirty="0"/>
              <a:t>Weiterführende Stellen:</a:t>
            </a:r>
            <a:br>
              <a:rPr lang="de-DE" sz="2100" dirty="0"/>
            </a:br>
            <a:r>
              <a:rPr lang="de-DE" sz="2100" dirty="0" err="1"/>
              <a:t>Jes</a:t>
            </a:r>
            <a:r>
              <a:rPr lang="de-DE" sz="2100" dirty="0"/>
              <a:t> 63,11</a:t>
            </a:r>
          </a:p>
          <a:p>
            <a:endParaRPr lang="de-DE" dirty="0"/>
          </a:p>
        </p:txBody>
      </p:sp>
      <p:sp>
        <p:nvSpPr>
          <p:cNvPr id="4" name="Textplatzhalter 3">
            <a:extLst>
              <a:ext uri="{FF2B5EF4-FFF2-40B4-BE49-F238E27FC236}">
                <a16:creationId xmlns:a16="http://schemas.microsoft.com/office/drawing/2014/main" id="{7CD74301-39C0-FD32-2DA8-1DFABE1DECC3}"/>
              </a:ext>
            </a:extLst>
          </p:cNvPr>
          <p:cNvSpPr>
            <a:spLocks noGrp="1"/>
          </p:cNvSpPr>
          <p:nvPr>
            <p:ph type="body" sz="quarter" idx="14"/>
          </p:nvPr>
        </p:nvSpPr>
        <p:spPr>
          <a:xfrm>
            <a:off x="3481388" y="373224"/>
            <a:ext cx="8335962" cy="6045039"/>
          </a:xfrm>
        </p:spPr>
        <p:txBody>
          <a:bodyPr lIns="91440" tIns="45720" rIns="91440" bIns="45720" anchor="t"/>
          <a:lstStyle/>
          <a:p>
            <a:pPr algn="ctr"/>
            <a:r>
              <a:rPr lang="de-DE" sz="3200" b="1" u="sng" dirty="0"/>
              <a:t>Die Basis, </a:t>
            </a:r>
            <a:r>
              <a:rPr lang="de-DE" sz="3200" b="1" dirty="0"/>
              <a:t>um „stark zu sein“, zu „arbeiten“ </a:t>
            </a:r>
            <a:br>
              <a:rPr lang="de-DE" sz="3200" b="1" dirty="0"/>
            </a:br>
            <a:r>
              <a:rPr lang="de-DE" sz="3200" b="1" dirty="0"/>
              <a:t>und „sich nicht zu fürchten“:</a:t>
            </a:r>
            <a:br>
              <a:rPr lang="de-DE" b="1" dirty="0"/>
            </a:br>
            <a:endParaRPr lang="de-DE" b="1" dirty="0"/>
          </a:p>
          <a:p>
            <a:pPr marL="514350" indent="-514350">
              <a:buAutoNum type="arabicPlain" startAt="5"/>
            </a:pPr>
            <a:r>
              <a:rPr lang="de-DE" dirty="0">
                <a:solidFill>
                  <a:schemeClr val="tx1"/>
                </a:solidFill>
              </a:rPr>
              <a:t>Das Wort, das ich mit euch vereinbart habe, als ihr aus Ägypten zogt, und </a:t>
            </a:r>
            <a:r>
              <a:rPr lang="de-DE" b="1" dirty="0">
                <a:solidFill>
                  <a:srgbClr val="C00000"/>
                </a:solidFill>
              </a:rPr>
              <a:t>mein Geist bleiben in eurer Mitte bestehen:</a:t>
            </a:r>
            <a:r>
              <a:rPr lang="de-DE" dirty="0">
                <a:solidFill>
                  <a:schemeClr val="tx1"/>
                </a:solidFill>
              </a:rPr>
              <a:t> </a:t>
            </a:r>
            <a:r>
              <a:rPr lang="de-DE" dirty="0"/>
              <a:t>Fürchtet euch nicht!</a:t>
            </a:r>
          </a:p>
          <a:p>
            <a:endParaRPr lang="de-DE" sz="1100" dirty="0"/>
          </a:p>
          <a:p>
            <a:r>
              <a:rPr lang="de-DE" b="1" dirty="0"/>
              <a:t>Johannes 14,16-17:</a:t>
            </a:r>
          </a:p>
          <a:p>
            <a:r>
              <a:rPr lang="de-DE" dirty="0"/>
              <a:t>„und ich werde den Vater bitten, und er wird euch einen anderen Beistand geben, dass er bei euch ist in Ewigkeit, den Geist der Wahrheit, den die Welt nicht empfangen kann, weil sie ihn nicht sieht noch ihn erkennt. Ihr erkennt ihn, denn er bleibt bei euch und wird in euch sein.“</a:t>
            </a:r>
            <a:br>
              <a:rPr lang="de-DE" dirty="0"/>
            </a:br>
            <a:endParaRPr lang="de-DE" dirty="0"/>
          </a:p>
        </p:txBody>
      </p:sp>
      <p:sp>
        <p:nvSpPr>
          <p:cNvPr id="5" name="Textplatzhalter 4">
            <a:extLst>
              <a:ext uri="{FF2B5EF4-FFF2-40B4-BE49-F238E27FC236}">
                <a16:creationId xmlns:a16="http://schemas.microsoft.com/office/drawing/2014/main" id="{73197BBE-55CB-668E-97B0-F38FB5D09534}"/>
              </a:ext>
            </a:extLst>
          </p:cNvPr>
          <p:cNvSpPr>
            <a:spLocks noGrp="1"/>
          </p:cNvSpPr>
          <p:nvPr>
            <p:ph type="body" sz="quarter" idx="15"/>
          </p:nvPr>
        </p:nvSpPr>
        <p:spPr/>
        <p:txBody>
          <a:bodyPr/>
          <a:lstStyle/>
          <a:p>
            <a:r>
              <a:rPr lang="de-DE" dirty="0"/>
              <a:t>Haggai 2,5</a:t>
            </a:r>
          </a:p>
        </p:txBody>
      </p:sp>
    </p:spTree>
    <p:extLst>
      <p:ext uri="{BB962C8B-B14F-4D97-AF65-F5344CB8AC3E}">
        <p14:creationId xmlns:p14="http://schemas.microsoft.com/office/powerpoint/2010/main" val="1979833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1000"/>
                                        <p:tgtEl>
                                          <p:spTgt spid="4">
                                            <p:txEl>
                                              <p:pRg st="3" end="3"/>
                                            </p:txEl>
                                          </p:spTgt>
                                        </p:tgtEl>
                                      </p:cBhvr>
                                    </p:animEffect>
                                    <p:anim calcmode="lin" valueType="num">
                                      <p:cBhvr>
                                        <p:cTn id="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3" end="3"/>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Effect transition="in" filter="fade">
                                      <p:cBhvr>
                                        <p:cTn id="12" dur="1000"/>
                                        <p:tgtEl>
                                          <p:spTgt spid="4">
                                            <p:txEl>
                                              <p:pRg st="4" end="4"/>
                                            </p:txEl>
                                          </p:spTgt>
                                        </p:tgtEl>
                                      </p:cBhvr>
                                    </p:animEffect>
                                    <p:anim calcmode="lin" valueType="num">
                                      <p:cBhvr>
                                        <p:cTn id="1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1F404-E907-014C-ADDB-D0C308D1594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DF3D07B-F529-E634-1AD2-AAAA73CFB34A}"/>
              </a:ext>
            </a:extLst>
          </p:cNvPr>
          <p:cNvSpPr>
            <a:spLocks noGrp="1"/>
          </p:cNvSpPr>
          <p:nvPr>
            <p:ph type="ctrTitle"/>
          </p:nvPr>
        </p:nvSpPr>
        <p:spPr>
          <a:xfrm>
            <a:off x="4034670" y="1632857"/>
            <a:ext cx="7366755" cy="1877105"/>
          </a:xfrm>
        </p:spPr>
        <p:txBody>
          <a:bodyPr lIns="91440" tIns="45720" rIns="91440" bIns="45720" anchor="t">
            <a:normAutofit/>
          </a:bodyPr>
          <a:lstStyle/>
          <a:p>
            <a:pPr algn="l"/>
            <a:r>
              <a:rPr lang="de-DE" b="1" dirty="0">
                <a:latin typeface="Raleway"/>
              </a:rPr>
              <a:t>Das Erwarten der zukünftigen Herrlichkeit</a:t>
            </a:r>
            <a:endParaRPr lang="de-DE" b="1" dirty="0"/>
          </a:p>
        </p:txBody>
      </p:sp>
      <p:sp>
        <p:nvSpPr>
          <p:cNvPr id="3" name="Untertitel 2">
            <a:extLst>
              <a:ext uri="{FF2B5EF4-FFF2-40B4-BE49-F238E27FC236}">
                <a16:creationId xmlns:a16="http://schemas.microsoft.com/office/drawing/2014/main" id="{07733030-85F7-244F-8A32-08CC47372230}"/>
              </a:ext>
            </a:extLst>
          </p:cNvPr>
          <p:cNvSpPr>
            <a:spLocks noGrp="1"/>
          </p:cNvSpPr>
          <p:nvPr>
            <p:ph type="subTitle" idx="1"/>
          </p:nvPr>
        </p:nvSpPr>
        <p:spPr>
          <a:xfrm>
            <a:off x="4034670" y="3168223"/>
            <a:ext cx="4361982" cy="521554"/>
          </a:xfrm>
        </p:spPr>
        <p:txBody>
          <a:bodyPr lIns="91440" tIns="45720" rIns="91440" bIns="45720" anchor="t"/>
          <a:lstStyle/>
          <a:p>
            <a:r>
              <a:rPr lang="de-DE" dirty="0">
                <a:latin typeface="Raleway"/>
              </a:rPr>
              <a:t>Haggai 2,6-9</a:t>
            </a:r>
            <a:endParaRPr lang="de-DE" dirty="0"/>
          </a:p>
        </p:txBody>
      </p:sp>
      <p:sp>
        <p:nvSpPr>
          <p:cNvPr id="4" name="Textplatzhalter 3">
            <a:extLst>
              <a:ext uri="{FF2B5EF4-FFF2-40B4-BE49-F238E27FC236}">
                <a16:creationId xmlns:a16="http://schemas.microsoft.com/office/drawing/2014/main" id="{3E02A0DC-A09A-1031-8DB2-6B994F82595E}"/>
              </a:ext>
            </a:extLst>
          </p:cNvPr>
          <p:cNvSpPr>
            <a:spLocks noGrp="1"/>
          </p:cNvSpPr>
          <p:nvPr>
            <p:ph type="body" sz="quarter" idx="11"/>
          </p:nvPr>
        </p:nvSpPr>
        <p:spPr/>
        <p:txBody>
          <a:bodyPr/>
          <a:lstStyle/>
          <a:p>
            <a:r>
              <a:rPr lang="de-DE" dirty="0"/>
              <a:t>3.</a:t>
            </a:r>
          </a:p>
        </p:txBody>
      </p:sp>
    </p:spTree>
    <p:extLst>
      <p:ext uri="{BB962C8B-B14F-4D97-AF65-F5344CB8AC3E}">
        <p14:creationId xmlns:p14="http://schemas.microsoft.com/office/powerpoint/2010/main" val="1721410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279DE0E1-FFC6-A88E-F214-A7B69962C105}"/>
              </a:ext>
            </a:extLst>
          </p:cNvPr>
          <p:cNvSpPr>
            <a:spLocks noGrp="1"/>
          </p:cNvSpPr>
          <p:nvPr>
            <p:ph type="body" sz="quarter" idx="12"/>
          </p:nvPr>
        </p:nvSpPr>
        <p:spPr/>
        <p:txBody>
          <a:bodyPr lIns="91440" tIns="45720" rIns="91440" bIns="45720" anchor="t"/>
          <a:lstStyle/>
          <a:p>
            <a:endParaRPr lang="de-DE" dirty="0"/>
          </a:p>
        </p:txBody>
      </p:sp>
      <p:sp>
        <p:nvSpPr>
          <p:cNvPr id="3" name="Textplatzhalter 2">
            <a:extLst>
              <a:ext uri="{FF2B5EF4-FFF2-40B4-BE49-F238E27FC236}">
                <a16:creationId xmlns:a16="http://schemas.microsoft.com/office/drawing/2014/main" id="{A9D91F0C-0F89-6D1D-EB61-235994200299}"/>
              </a:ext>
            </a:extLst>
          </p:cNvPr>
          <p:cNvSpPr>
            <a:spLocks noGrp="1"/>
          </p:cNvSpPr>
          <p:nvPr>
            <p:ph type="body" sz="quarter" idx="13"/>
          </p:nvPr>
        </p:nvSpPr>
        <p:spPr/>
        <p:txBody>
          <a:bodyPr lIns="91440" tIns="45720" rIns="91440" bIns="45720" anchor="t">
            <a:normAutofit/>
          </a:bodyPr>
          <a:lstStyle/>
          <a:p>
            <a:pPr marL="0" indent="0">
              <a:buNone/>
            </a:pPr>
            <a:endParaRPr lang="de-DE" dirty="0"/>
          </a:p>
        </p:txBody>
      </p:sp>
      <p:sp>
        <p:nvSpPr>
          <p:cNvPr id="4" name="Textplatzhalter 3">
            <a:extLst>
              <a:ext uri="{FF2B5EF4-FFF2-40B4-BE49-F238E27FC236}">
                <a16:creationId xmlns:a16="http://schemas.microsoft.com/office/drawing/2014/main" id="{71B0AF31-63D5-C86B-272E-593E8717C425}"/>
              </a:ext>
            </a:extLst>
          </p:cNvPr>
          <p:cNvSpPr>
            <a:spLocks noGrp="1"/>
          </p:cNvSpPr>
          <p:nvPr>
            <p:ph type="body" sz="quarter" idx="14"/>
          </p:nvPr>
        </p:nvSpPr>
        <p:spPr>
          <a:xfrm>
            <a:off x="3481388" y="373224"/>
            <a:ext cx="8335962" cy="6045039"/>
          </a:xfrm>
        </p:spPr>
        <p:txBody>
          <a:bodyPr lIns="91440" tIns="45720" rIns="91440" bIns="45720" anchor="t"/>
          <a:lstStyle/>
          <a:p>
            <a:endParaRPr lang="de-DE" i="1" dirty="0"/>
          </a:p>
          <a:p>
            <a:endParaRPr lang="de-DE" b="1" dirty="0"/>
          </a:p>
          <a:p>
            <a:r>
              <a:rPr lang="de-DE" b="1" dirty="0"/>
              <a:t>Jesus in Johannes 17,24</a:t>
            </a:r>
          </a:p>
          <a:p>
            <a:r>
              <a:rPr lang="de-DE" dirty="0"/>
              <a:t>„Vater, ich will, dass die, welche du mir gegeben hast, auch bei mir seien, wo ich bin, damit sie meine Herrlichkeit schauen, die du mir gegeben hast, denn du hast mich geliebt vor Grundlegung der Welt.“</a:t>
            </a:r>
          </a:p>
        </p:txBody>
      </p:sp>
      <p:sp>
        <p:nvSpPr>
          <p:cNvPr id="5" name="Textplatzhalter 4">
            <a:extLst>
              <a:ext uri="{FF2B5EF4-FFF2-40B4-BE49-F238E27FC236}">
                <a16:creationId xmlns:a16="http://schemas.microsoft.com/office/drawing/2014/main" id="{EB230C5B-8CAA-2344-E5AF-FF5ED2182643}"/>
              </a:ext>
            </a:extLst>
          </p:cNvPr>
          <p:cNvSpPr>
            <a:spLocks noGrp="1"/>
          </p:cNvSpPr>
          <p:nvPr>
            <p:ph type="body" sz="quarter" idx="15"/>
          </p:nvPr>
        </p:nvSpPr>
        <p:spPr/>
        <p:txBody>
          <a:bodyPr/>
          <a:lstStyle/>
          <a:p>
            <a:endParaRPr lang="de-DE" dirty="0"/>
          </a:p>
        </p:txBody>
      </p:sp>
    </p:spTree>
    <p:extLst>
      <p:ext uri="{BB962C8B-B14F-4D97-AF65-F5344CB8AC3E}">
        <p14:creationId xmlns:p14="http://schemas.microsoft.com/office/powerpoint/2010/main" val="11964423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61BB6C-A16A-3698-97ED-2FF369546596}"/>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91891FD6-4F7B-9322-1EB3-C68A590BA503}"/>
              </a:ext>
            </a:extLst>
          </p:cNvPr>
          <p:cNvSpPr>
            <a:spLocks noGrp="1"/>
          </p:cNvSpPr>
          <p:nvPr>
            <p:ph type="body" sz="quarter" idx="12"/>
          </p:nvPr>
        </p:nvSpPr>
        <p:spPr>
          <a:xfrm>
            <a:off x="-9329" y="173815"/>
            <a:ext cx="3077751" cy="1441450"/>
          </a:xfrm>
        </p:spPr>
        <p:txBody>
          <a:bodyPr lIns="91440" tIns="45720" rIns="91440" bIns="45720" anchor="t"/>
          <a:lstStyle/>
          <a:p>
            <a:r>
              <a:rPr lang="de-DE" dirty="0"/>
              <a:t>Die Sehnsucht nach Herrlichkeit</a:t>
            </a:r>
          </a:p>
        </p:txBody>
      </p:sp>
      <p:sp>
        <p:nvSpPr>
          <p:cNvPr id="3" name="Textplatzhalter 2">
            <a:extLst>
              <a:ext uri="{FF2B5EF4-FFF2-40B4-BE49-F238E27FC236}">
                <a16:creationId xmlns:a16="http://schemas.microsoft.com/office/drawing/2014/main" id="{0F06463E-0BEA-308F-5306-1C6271EAE889}"/>
              </a:ext>
            </a:extLst>
          </p:cNvPr>
          <p:cNvSpPr>
            <a:spLocks noGrp="1"/>
          </p:cNvSpPr>
          <p:nvPr>
            <p:ph type="body" sz="quarter" idx="13"/>
          </p:nvPr>
        </p:nvSpPr>
        <p:spPr>
          <a:xfrm>
            <a:off x="-9329" y="1464906"/>
            <a:ext cx="3143065" cy="4953357"/>
          </a:xfrm>
        </p:spPr>
        <p:txBody>
          <a:bodyPr lIns="91440" tIns="45720" rIns="91440" bIns="45720" anchor="t">
            <a:normAutofit/>
          </a:bodyPr>
          <a:lstStyle/>
          <a:p>
            <a:r>
              <a:rPr lang="de-DE" sz="2100" dirty="0"/>
              <a:t>Die Erinnerung an die frühere Herrlichkeit (V.1-3)</a:t>
            </a:r>
          </a:p>
          <a:p>
            <a:r>
              <a:rPr lang="de-DE" sz="2100" dirty="0"/>
              <a:t>Der Einsatz für die gegenwärtige Herrlichkeit (V.4-5)</a:t>
            </a:r>
          </a:p>
          <a:p>
            <a:r>
              <a:rPr lang="de-DE" sz="2100" b="1" dirty="0"/>
              <a:t>Das Erwarten der zukünftigen Herrlichkeit (V.6-9)</a:t>
            </a:r>
          </a:p>
          <a:p>
            <a:pPr marL="0" indent="0">
              <a:buNone/>
            </a:pPr>
            <a:br>
              <a:rPr lang="de-DE" sz="2100" dirty="0"/>
            </a:br>
            <a:endParaRPr lang="de-DE" dirty="0"/>
          </a:p>
        </p:txBody>
      </p:sp>
      <p:sp>
        <p:nvSpPr>
          <p:cNvPr id="4" name="Textplatzhalter 3">
            <a:extLst>
              <a:ext uri="{FF2B5EF4-FFF2-40B4-BE49-F238E27FC236}">
                <a16:creationId xmlns:a16="http://schemas.microsoft.com/office/drawing/2014/main" id="{89FFEBCF-4216-2B7C-A3C5-485FE3C3EA71}"/>
              </a:ext>
            </a:extLst>
          </p:cNvPr>
          <p:cNvSpPr>
            <a:spLocks noGrp="1"/>
          </p:cNvSpPr>
          <p:nvPr>
            <p:ph type="body" sz="quarter" idx="14"/>
          </p:nvPr>
        </p:nvSpPr>
        <p:spPr>
          <a:xfrm>
            <a:off x="3481388" y="373224"/>
            <a:ext cx="8335962" cy="6045039"/>
          </a:xfrm>
        </p:spPr>
        <p:txBody>
          <a:bodyPr lIns="91440" tIns="45720" rIns="91440" bIns="45720" anchor="t"/>
          <a:lstStyle/>
          <a:p>
            <a:pPr marL="514350" indent="-514350">
              <a:buAutoNum type="arabicPlain" startAt="6"/>
            </a:pPr>
            <a:r>
              <a:rPr lang="de-DE" sz="2700" dirty="0"/>
              <a:t>Denn so spricht der HERR der Heerscharen: Noch einmal – wenig ⟨Zeit⟩ ist es ⟨noch⟩ – und ich werde den Himmel und die Erde und das Meer und das Trockene erschüttern.</a:t>
            </a:r>
          </a:p>
          <a:p>
            <a:pPr marL="514350" indent="-514350">
              <a:buAutoNum type="arabicPlain" startAt="7"/>
            </a:pPr>
            <a:r>
              <a:rPr lang="de-DE" sz="2700" dirty="0"/>
              <a:t>Dann werde ich alle Nationen erschüttern, und die Kostbarkeiten aller Nationen werden kommen, und ich werde dieses Haus mit Herrlichkeit füllen, spricht der HERR der Heerscharen.</a:t>
            </a:r>
          </a:p>
          <a:p>
            <a:pPr marL="514350" indent="-514350">
              <a:buAutoNum type="arabicPlain" startAt="7"/>
            </a:pPr>
            <a:r>
              <a:rPr lang="de-DE" sz="2700" dirty="0"/>
              <a:t>Mein ist das Silber und mein das Gold, spricht der HERR der Heerscharen.</a:t>
            </a:r>
          </a:p>
          <a:p>
            <a:pPr marL="514350" indent="-514350">
              <a:buAutoNum type="arabicPlain" startAt="7"/>
            </a:pPr>
            <a:r>
              <a:rPr lang="de-DE" sz="2700" dirty="0"/>
              <a:t>Größer wird die Herrlichkeit dieses künftigen Hauses sein als die des früheren, spricht der HERR der Heerscharen, und an diesem Ort will ich Frieden geben, spricht der HERR der Heerscharen.</a:t>
            </a:r>
          </a:p>
          <a:p>
            <a:pPr marL="514350" indent="-514350">
              <a:buAutoNum type="arabicPlain" startAt="6"/>
            </a:pPr>
            <a:endParaRPr lang="de-DE" dirty="0"/>
          </a:p>
          <a:p>
            <a:pPr marL="514350" indent="-514350">
              <a:buAutoNum type="arabicPlain" startAt="6"/>
            </a:pPr>
            <a:endParaRPr lang="de-DE" dirty="0"/>
          </a:p>
          <a:p>
            <a:endParaRPr lang="de-DE" dirty="0"/>
          </a:p>
        </p:txBody>
      </p:sp>
      <p:sp>
        <p:nvSpPr>
          <p:cNvPr id="5" name="Textplatzhalter 4">
            <a:extLst>
              <a:ext uri="{FF2B5EF4-FFF2-40B4-BE49-F238E27FC236}">
                <a16:creationId xmlns:a16="http://schemas.microsoft.com/office/drawing/2014/main" id="{648CB7BB-D611-B857-97E8-B7C73382AC19}"/>
              </a:ext>
            </a:extLst>
          </p:cNvPr>
          <p:cNvSpPr>
            <a:spLocks noGrp="1"/>
          </p:cNvSpPr>
          <p:nvPr>
            <p:ph type="body" sz="quarter" idx="15"/>
          </p:nvPr>
        </p:nvSpPr>
        <p:spPr/>
        <p:txBody>
          <a:bodyPr/>
          <a:lstStyle/>
          <a:p>
            <a:r>
              <a:rPr lang="de-DE" dirty="0"/>
              <a:t>Haggai 2,6-9</a:t>
            </a:r>
          </a:p>
        </p:txBody>
      </p:sp>
      <p:sp>
        <p:nvSpPr>
          <p:cNvPr id="6" name="Titel 1">
            <a:extLst>
              <a:ext uri="{FF2B5EF4-FFF2-40B4-BE49-F238E27FC236}">
                <a16:creationId xmlns:a16="http://schemas.microsoft.com/office/drawing/2014/main" id="{5D0EB1EC-CF36-15A4-D5EA-FD439AFAC6EE}"/>
              </a:ext>
            </a:extLst>
          </p:cNvPr>
          <p:cNvSpPr txBox="1">
            <a:spLocks/>
          </p:cNvSpPr>
          <p:nvPr/>
        </p:nvSpPr>
        <p:spPr>
          <a:xfrm>
            <a:off x="-9329" y="4886673"/>
            <a:ext cx="3143065" cy="1968759"/>
          </a:xfrm>
          <a:prstGeom prst="rect">
            <a:avLst/>
          </a:prstGeom>
          <a:solidFill>
            <a:schemeClr val="tx1">
              <a:lumMod val="65000"/>
              <a:lumOff val="35000"/>
            </a:schemeClr>
          </a:solidFill>
        </p:spPr>
        <p:txBody>
          <a:bodyPr/>
          <a:lstStyle>
            <a:lvl1pPr algn="ctr" defTabSz="914400" rtl="0" eaLnBrk="1" latinLnBrk="0" hangingPunct="1">
              <a:lnSpc>
                <a:spcPct val="90000"/>
              </a:lnSpc>
              <a:spcBef>
                <a:spcPct val="0"/>
              </a:spcBef>
              <a:buNone/>
              <a:defRPr sz="4400" kern="1200">
                <a:solidFill>
                  <a:schemeClr val="tx1"/>
                </a:solidFill>
                <a:latin typeface="Raleway" panose="020B0503030101060003" pitchFamily="34" charset="0"/>
                <a:ea typeface="+mj-ea"/>
                <a:cs typeface="+mj-cs"/>
              </a:defRPr>
            </a:lvl1pPr>
          </a:lstStyle>
          <a:p>
            <a:pPr marL="0" marR="0" lvl="0" indent="0" algn="l" defTabSz="914400" rtl="0" eaLnBrk="1" fontAlgn="auto" latinLnBrk="0" hangingPunct="1">
              <a:lnSpc>
                <a:spcPct val="90000"/>
              </a:lnSpc>
              <a:spcBef>
                <a:spcPts val="1000"/>
              </a:spcBef>
              <a:spcAft>
                <a:spcPts val="0"/>
              </a:spcAft>
              <a:buClrTx/>
              <a:buSzTx/>
              <a:buFont typeface="+mj-lt"/>
              <a:buNone/>
              <a:tabLst/>
              <a:defRPr/>
            </a:pPr>
            <a:r>
              <a:rPr kumimoji="0" lang="de-DE" sz="21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Weiterführende Stellen:</a:t>
            </a:r>
            <a:br>
              <a:rPr kumimoji="0" lang="de-DE" sz="21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br>
            <a:r>
              <a:rPr kumimoji="0" lang="de-DE" sz="2100" b="0" i="0" u="none" strike="noStrike" kern="1200" cap="none" spc="0" normalizeH="0" baseline="0" noProof="0" dirty="0" err="1">
                <a:ln>
                  <a:noFill/>
                </a:ln>
                <a:solidFill>
                  <a:prstClr val="white"/>
                </a:solidFill>
                <a:effectLst/>
                <a:uLnTx/>
                <a:uFillTx/>
                <a:latin typeface="Raleway" panose="020B0503030101060003" pitchFamily="34" charset="0"/>
                <a:ea typeface="+mn-ea"/>
                <a:cs typeface="+mn-cs"/>
              </a:rPr>
              <a:t>Mt</a:t>
            </a:r>
            <a:r>
              <a:rPr kumimoji="0" lang="de-DE" sz="21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 27,45.51</a:t>
            </a:r>
            <a:br>
              <a:rPr kumimoji="0" lang="de-DE" sz="21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br>
            <a:r>
              <a:rPr kumimoji="0" lang="de-DE" sz="21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Offb 6-16</a:t>
            </a:r>
            <a:br>
              <a:rPr kumimoji="0" lang="de-DE" sz="21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br>
            <a:r>
              <a:rPr kumimoji="0" lang="de-DE" sz="2100" b="0" i="0" u="none" strike="noStrike" kern="1200" cap="none" spc="0" normalizeH="0" baseline="0" noProof="0" dirty="0" err="1">
                <a:ln>
                  <a:noFill/>
                </a:ln>
                <a:solidFill>
                  <a:prstClr val="white"/>
                </a:solidFill>
                <a:effectLst/>
                <a:uLnTx/>
                <a:uFillTx/>
                <a:latin typeface="Raleway" panose="020B0503030101060003" pitchFamily="34" charset="0"/>
                <a:ea typeface="+mn-ea"/>
                <a:cs typeface="+mn-cs"/>
              </a:rPr>
              <a:t>Jes</a:t>
            </a:r>
            <a:r>
              <a:rPr kumimoji="0" lang="de-DE" sz="21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 13,13; Joel 4,15-16</a:t>
            </a:r>
            <a:br>
              <a:rPr kumimoji="0" lang="de-DE" sz="21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br>
            <a:r>
              <a:rPr kumimoji="0" lang="de-DE" sz="2100" b="0" i="0" u="none" strike="noStrike" kern="1200" cap="none" spc="0" normalizeH="0" baseline="0" noProof="0" dirty="0" err="1">
                <a:ln>
                  <a:noFill/>
                </a:ln>
                <a:solidFill>
                  <a:prstClr val="white"/>
                </a:solidFill>
                <a:effectLst/>
                <a:uLnTx/>
                <a:uFillTx/>
                <a:latin typeface="Raleway" panose="020B0503030101060003" pitchFamily="34" charset="0"/>
                <a:ea typeface="+mn-ea"/>
                <a:cs typeface="+mn-cs"/>
              </a:rPr>
              <a:t>Mt</a:t>
            </a:r>
            <a:r>
              <a:rPr kumimoji="0" lang="de-DE" sz="21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 24,7-8.29</a:t>
            </a:r>
          </a:p>
          <a:p>
            <a:endParaRPr lang="de-DE" b="1" dirty="0"/>
          </a:p>
        </p:txBody>
      </p:sp>
    </p:spTree>
    <p:extLst>
      <p:ext uri="{BB962C8B-B14F-4D97-AF65-F5344CB8AC3E}">
        <p14:creationId xmlns:p14="http://schemas.microsoft.com/office/powerpoint/2010/main" val="1801555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EDDFC-4F71-1B2F-BBC9-C8F64F1D6D90}"/>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103A012B-5E3B-DCD7-4B5E-1FF999A0B4D5}"/>
              </a:ext>
            </a:extLst>
          </p:cNvPr>
          <p:cNvSpPr>
            <a:spLocks noGrp="1"/>
          </p:cNvSpPr>
          <p:nvPr>
            <p:ph type="body" sz="quarter" idx="12"/>
          </p:nvPr>
        </p:nvSpPr>
        <p:spPr>
          <a:xfrm>
            <a:off x="-9329" y="173815"/>
            <a:ext cx="3077751" cy="1441450"/>
          </a:xfrm>
        </p:spPr>
        <p:txBody>
          <a:bodyPr lIns="91440" tIns="45720" rIns="91440" bIns="45720" anchor="t"/>
          <a:lstStyle/>
          <a:p>
            <a:r>
              <a:rPr lang="de-DE" dirty="0"/>
              <a:t>Die Sehnsucht nach Herrlichkeit</a:t>
            </a:r>
          </a:p>
        </p:txBody>
      </p:sp>
      <p:sp>
        <p:nvSpPr>
          <p:cNvPr id="3" name="Textplatzhalter 2">
            <a:extLst>
              <a:ext uri="{FF2B5EF4-FFF2-40B4-BE49-F238E27FC236}">
                <a16:creationId xmlns:a16="http://schemas.microsoft.com/office/drawing/2014/main" id="{E200136F-1D78-2206-BA80-2C3597E46119}"/>
              </a:ext>
            </a:extLst>
          </p:cNvPr>
          <p:cNvSpPr>
            <a:spLocks noGrp="1"/>
          </p:cNvSpPr>
          <p:nvPr>
            <p:ph type="body" sz="quarter" idx="13"/>
          </p:nvPr>
        </p:nvSpPr>
        <p:spPr>
          <a:xfrm>
            <a:off x="-9329" y="1464906"/>
            <a:ext cx="3143065" cy="4953357"/>
          </a:xfrm>
        </p:spPr>
        <p:txBody>
          <a:bodyPr lIns="91440" tIns="45720" rIns="91440" bIns="45720" anchor="t">
            <a:normAutofit/>
          </a:bodyPr>
          <a:lstStyle/>
          <a:p>
            <a:r>
              <a:rPr lang="de-DE" sz="2100" dirty="0"/>
              <a:t>Die Erinnerung an die frühere Herrlichkeit (V.1-3)</a:t>
            </a:r>
          </a:p>
          <a:p>
            <a:r>
              <a:rPr lang="de-DE" sz="2100" dirty="0"/>
              <a:t>Der Einsatz für die gegenwärtige Herrlichkeit (V.4-5)</a:t>
            </a:r>
          </a:p>
          <a:p>
            <a:r>
              <a:rPr lang="de-DE" sz="2100" b="1" dirty="0"/>
              <a:t>Das Erwarten der zukünftigen Herrlichkeit (V.6-9)</a:t>
            </a:r>
          </a:p>
          <a:p>
            <a:pPr marL="0" indent="0">
              <a:buNone/>
            </a:pPr>
            <a:endParaRPr lang="de-DE" dirty="0"/>
          </a:p>
        </p:txBody>
      </p:sp>
      <p:sp>
        <p:nvSpPr>
          <p:cNvPr id="4" name="Textplatzhalter 3">
            <a:extLst>
              <a:ext uri="{FF2B5EF4-FFF2-40B4-BE49-F238E27FC236}">
                <a16:creationId xmlns:a16="http://schemas.microsoft.com/office/drawing/2014/main" id="{13CF2BC9-71F6-CA6D-87DC-0E4C0BA67502}"/>
              </a:ext>
            </a:extLst>
          </p:cNvPr>
          <p:cNvSpPr>
            <a:spLocks noGrp="1"/>
          </p:cNvSpPr>
          <p:nvPr>
            <p:ph type="body" sz="quarter" idx="14"/>
          </p:nvPr>
        </p:nvSpPr>
        <p:spPr>
          <a:xfrm>
            <a:off x="3481388" y="373224"/>
            <a:ext cx="8335962" cy="6045039"/>
          </a:xfrm>
        </p:spPr>
        <p:txBody>
          <a:bodyPr lIns="91440" tIns="45720" rIns="91440" bIns="45720" anchor="t"/>
          <a:lstStyle/>
          <a:p>
            <a:r>
              <a:rPr lang="de-DE" sz="2700" b="1" dirty="0"/>
              <a:t>Hebräer 12,26-29:</a:t>
            </a:r>
          </a:p>
          <a:p>
            <a:pPr marL="514350" indent="-514350">
              <a:buAutoNum type="arabicPlain" startAt="26"/>
            </a:pPr>
            <a:r>
              <a:rPr lang="de-DE" dirty="0"/>
              <a:t>Dessen Stimme erschütterte damals die Erde; jetzt aber hat er verheißen und gesagt: »Noch einmal werde ich nicht nur die Erde bewegen, sondern auch den Himmel.« </a:t>
            </a:r>
          </a:p>
          <a:p>
            <a:pPr marL="514350" indent="-514350">
              <a:buAutoNum type="arabicPlain" startAt="26"/>
            </a:pPr>
            <a:r>
              <a:rPr lang="de-DE" dirty="0"/>
              <a:t>Aber das »noch einmal« deutet die Verwandlung der Dinge an, die als geschaffene erschüttert werden, damit die unerschütterlichen bleiben. </a:t>
            </a:r>
          </a:p>
          <a:p>
            <a:pPr marL="514350" indent="-514350">
              <a:buAutoNum type="arabicPlain" startAt="26"/>
            </a:pPr>
            <a:r>
              <a:rPr lang="de-DE" dirty="0"/>
              <a:t>Deshalb lasst uns, da wir ein unerschütterliches Reich empfangen, dankbar sein, wodurch wir Gott wohlgefällig dienen mit Scheu und Furcht! </a:t>
            </a:r>
          </a:p>
          <a:p>
            <a:pPr marL="514350" indent="-514350">
              <a:buAutoNum type="arabicPlain" startAt="26"/>
            </a:pPr>
            <a:r>
              <a:rPr lang="de-DE" dirty="0"/>
              <a:t>Denn auch unser Gott »ist ein verzehrendes Feuer«.</a:t>
            </a:r>
          </a:p>
          <a:p>
            <a:pPr marL="514350" indent="-514350">
              <a:buAutoNum type="arabicPlain" startAt="6"/>
            </a:pPr>
            <a:endParaRPr lang="de-DE" dirty="0"/>
          </a:p>
          <a:p>
            <a:endParaRPr lang="de-DE" dirty="0"/>
          </a:p>
        </p:txBody>
      </p:sp>
      <p:sp>
        <p:nvSpPr>
          <p:cNvPr id="5" name="Textplatzhalter 4">
            <a:extLst>
              <a:ext uri="{FF2B5EF4-FFF2-40B4-BE49-F238E27FC236}">
                <a16:creationId xmlns:a16="http://schemas.microsoft.com/office/drawing/2014/main" id="{354334B2-72F9-46A8-C27F-00496A0138FA}"/>
              </a:ext>
            </a:extLst>
          </p:cNvPr>
          <p:cNvSpPr>
            <a:spLocks noGrp="1"/>
          </p:cNvSpPr>
          <p:nvPr>
            <p:ph type="body" sz="quarter" idx="15"/>
          </p:nvPr>
        </p:nvSpPr>
        <p:spPr/>
        <p:txBody>
          <a:bodyPr/>
          <a:lstStyle/>
          <a:p>
            <a:endParaRPr lang="de-DE" dirty="0"/>
          </a:p>
        </p:txBody>
      </p:sp>
      <p:sp>
        <p:nvSpPr>
          <p:cNvPr id="7" name="Titel 1">
            <a:extLst>
              <a:ext uri="{FF2B5EF4-FFF2-40B4-BE49-F238E27FC236}">
                <a16:creationId xmlns:a16="http://schemas.microsoft.com/office/drawing/2014/main" id="{C42885D4-3CD8-E135-32F4-9E9C533B70CD}"/>
              </a:ext>
            </a:extLst>
          </p:cNvPr>
          <p:cNvSpPr txBox="1">
            <a:spLocks/>
          </p:cNvSpPr>
          <p:nvPr/>
        </p:nvSpPr>
        <p:spPr>
          <a:xfrm>
            <a:off x="-9329" y="4886673"/>
            <a:ext cx="3143065" cy="1968759"/>
          </a:xfrm>
          <a:prstGeom prst="rect">
            <a:avLst/>
          </a:prstGeom>
          <a:solidFill>
            <a:schemeClr val="tx1">
              <a:lumMod val="65000"/>
              <a:lumOff val="35000"/>
            </a:schemeClr>
          </a:solidFill>
        </p:spPr>
        <p:txBody>
          <a:bodyPr/>
          <a:lstStyle>
            <a:lvl1pPr algn="ctr" defTabSz="914400" rtl="0" eaLnBrk="1" latinLnBrk="0" hangingPunct="1">
              <a:lnSpc>
                <a:spcPct val="90000"/>
              </a:lnSpc>
              <a:spcBef>
                <a:spcPct val="0"/>
              </a:spcBef>
              <a:buNone/>
              <a:defRPr sz="4400" kern="1200">
                <a:solidFill>
                  <a:schemeClr val="tx1"/>
                </a:solidFill>
                <a:latin typeface="Raleway" panose="020B0503030101060003" pitchFamily="34" charset="0"/>
                <a:ea typeface="+mj-ea"/>
                <a:cs typeface="+mj-cs"/>
              </a:defRPr>
            </a:lvl1pPr>
          </a:lstStyle>
          <a:p>
            <a:pPr marL="0" marR="0" lvl="0" indent="0" algn="l" defTabSz="914400" rtl="0" eaLnBrk="1" fontAlgn="auto" latinLnBrk="0" hangingPunct="1">
              <a:lnSpc>
                <a:spcPct val="90000"/>
              </a:lnSpc>
              <a:spcBef>
                <a:spcPts val="1000"/>
              </a:spcBef>
              <a:spcAft>
                <a:spcPts val="0"/>
              </a:spcAft>
              <a:buClrTx/>
              <a:buSzTx/>
              <a:buFont typeface="+mj-lt"/>
              <a:buNone/>
              <a:tabLst/>
              <a:defRPr/>
            </a:pPr>
            <a:r>
              <a:rPr kumimoji="0" lang="de-DE" sz="21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Weiterführende Stellen:</a:t>
            </a:r>
            <a:br>
              <a:rPr kumimoji="0" lang="de-DE" sz="21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br>
            <a:r>
              <a:rPr kumimoji="0" lang="de-DE" sz="21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2Mo 19</a:t>
            </a:r>
            <a:br>
              <a:rPr kumimoji="0" lang="de-DE" sz="21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br>
            <a:r>
              <a:rPr kumimoji="0" lang="de-DE" sz="2100" b="0" i="0" u="none" strike="noStrike" kern="1200" cap="none" spc="0" normalizeH="0" baseline="0" noProof="0" dirty="0" err="1">
                <a:ln>
                  <a:noFill/>
                </a:ln>
                <a:solidFill>
                  <a:prstClr val="white"/>
                </a:solidFill>
                <a:effectLst/>
                <a:uLnTx/>
                <a:uFillTx/>
                <a:latin typeface="Raleway" panose="020B0503030101060003" pitchFamily="34" charset="0"/>
                <a:ea typeface="+mn-ea"/>
                <a:cs typeface="+mn-cs"/>
              </a:rPr>
              <a:t>Mt</a:t>
            </a:r>
            <a:r>
              <a:rPr kumimoji="0" lang="de-DE" sz="21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 24,35</a:t>
            </a:r>
            <a:br>
              <a:rPr kumimoji="0" lang="de-DE" sz="21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br>
            <a:endParaRPr lang="de-DE" b="1" dirty="0"/>
          </a:p>
        </p:txBody>
      </p:sp>
    </p:spTree>
    <p:extLst>
      <p:ext uri="{BB962C8B-B14F-4D97-AF65-F5344CB8AC3E}">
        <p14:creationId xmlns:p14="http://schemas.microsoft.com/office/powerpoint/2010/main" val="26461748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83797-EF65-7CF7-3C11-6122556D505F}"/>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6A11A7D8-18B2-1E89-D243-2CBA7307A381}"/>
              </a:ext>
            </a:extLst>
          </p:cNvPr>
          <p:cNvSpPr>
            <a:spLocks noGrp="1"/>
          </p:cNvSpPr>
          <p:nvPr>
            <p:ph type="body" sz="quarter" idx="12"/>
          </p:nvPr>
        </p:nvSpPr>
        <p:spPr>
          <a:xfrm>
            <a:off x="-9329" y="173815"/>
            <a:ext cx="3077751" cy="1441450"/>
          </a:xfrm>
        </p:spPr>
        <p:txBody>
          <a:bodyPr lIns="91440" tIns="45720" rIns="91440" bIns="45720" anchor="t"/>
          <a:lstStyle/>
          <a:p>
            <a:r>
              <a:rPr lang="de-DE" dirty="0"/>
              <a:t>Die Sehnsucht nach Herrlichkeit</a:t>
            </a:r>
          </a:p>
        </p:txBody>
      </p:sp>
      <p:sp>
        <p:nvSpPr>
          <p:cNvPr id="3" name="Textplatzhalter 2">
            <a:extLst>
              <a:ext uri="{FF2B5EF4-FFF2-40B4-BE49-F238E27FC236}">
                <a16:creationId xmlns:a16="http://schemas.microsoft.com/office/drawing/2014/main" id="{F98A4141-342F-701B-C92F-411C0BA8B36D}"/>
              </a:ext>
            </a:extLst>
          </p:cNvPr>
          <p:cNvSpPr>
            <a:spLocks noGrp="1"/>
          </p:cNvSpPr>
          <p:nvPr>
            <p:ph type="body" sz="quarter" idx="13"/>
          </p:nvPr>
        </p:nvSpPr>
        <p:spPr>
          <a:xfrm>
            <a:off x="-9329" y="1464906"/>
            <a:ext cx="3143065" cy="4953357"/>
          </a:xfrm>
        </p:spPr>
        <p:txBody>
          <a:bodyPr lIns="91440" tIns="45720" rIns="91440" bIns="45720" anchor="t">
            <a:normAutofit/>
          </a:bodyPr>
          <a:lstStyle/>
          <a:p>
            <a:r>
              <a:rPr lang="de-DE" sz="2100" dirty="0"/>
              <a:t>Die Erinnerung an die frühere Herrlichkeit (V.1-3)</a:t>
            </a:r>
          </a:p>
          <a:p>
            <a:r>
              <a:rPr lang="de-DE" sz="2100" dirty="0"/>
              <a:t>Der Einsatz für die gegenwärtige Herrlichkeit (V.4-5)</a:t>
            </a:r>
          </a:p>
          <a:p>
            <a:r>
              <a:rPr lang="de-DE" sz="2100" b="1" dirty="0"/>
              <a:t>Das Erwarten der zukünftigen Herrlichkeit (V.6-9)</a:t>
            </a:r>
          </a:p>
          <a:p>
            <a:pPr marL="0" indent="0">
              <a:buNone/>
            </a:pPr>
            <a:br>
              <a:rPr lang="de-DE" sz="2100" dirty="0"/>
            </a:br>
            <a:endParaRPr lang="de-DE" dirty="0"/>
          </a:p>
        </p:txBody>
      </p:sp>
      <p:sp>
        <p:nvSpPr>
          <p:cNvPr id="4" name="Textplatzhalter 3">
            <a:extLst>
              <a:ext uri="{FF2B5EF4-FFF2-40B4-BE49-F238E27FC236}">
                <a16:creationId xmlns:a16="http://schemas.microsoft.com/office/drawing/2014/main" id="{56324E47-DAFD-5B33-E5B1-6D8664B78EC3}"/>
              </a:ext>
            </a:extLst>
          </p:cNvPr>
          <p:cNvSpPr>
            <a:spLocks noGrp="1"/>
          </p:cNvSpPr>
          <p:nvPr>
            <p:ph type="body" sz="quarter" idx="14"/>
          </p:nvPr>
        </p:nvSpPr>
        <p:spPr>
          <a:xfrm>
            <a:off x="3481388" y="373224"/>
            <a:ext cx="8335962" cy="6045039"/>
          </a:xfrm>
        </p:spPr>
        <p:txBody>
          <a:bodyPr lIns="91440" tIns="45720" rIns="91440" bIns="45720" anchor="t"/>
          <a:lstStyle/>
          <a:p>
            <a:pPr marL="514350" indent="-514350">
              <a:buAutoNum type="arabicPlain" startAt="6"/>
            </a:pPr>
            <a:r>
              <a:rPr lang="de-DE" sz="2700" dirty="0"/>
              <a:t>Denn so spricht der HERR der Heerscharen: Noch einmal – wenig ⟨Zeit⟩ ist es ⟨noch⟩ – und ich werde den Himmel und die Erde und das Meer und das Trockene erschüttern.</a:t>
            </a:r>
          </a:p>
          <a:p>
            <a:pPr marL="514350" indent="-514350">
              <a:buAutoNum type="arabicPlain" startAt="7"/>
            </a:pPr>
            <a:r>
              <a:rPr lang="de-DE" sz="2700" dirty="0"/>
              <a:t>Dann werde ich alle Nationen erschüttern, und die Kostbarkeiten aller Nationen werden kommen, und ich werde dieses Haus mit Herrlichkeit füllen, spricht der HERR der Heerscharen.</a:t>
            </a:r>
          </a:p>
          <a:p>
            <a:pPr marL="514350" indent="-514350">
              <a:buAutoNum type="arabicPlain" startAt="7"/>
            </a:pPr>
            <a:r>
              <a:rPr lang="de-DE" sz="2700" dirty="0"/>
              <a:t>Mein ist das Silber und mein das Gold, spricht der HERR der Heerscharen.</a:t>
            </a:r>
          </a:p>
          <a:p>
            <a:pPr marL="514350" indent="-514350">
              <a:buAutoNum type="arabicPlain" startAt="7"/>
            </a:pPr>
            <a:r>
              <a:rPr lang="de-DE" sz="2700" dirty="0"/>
              <a:t>Größer wird die Herrlichkeit dieses künftigen Hauses sein als die des früheren, spricht der HERR der Heerscharen, und an diesem Ort will ich Frieden geben, spricht der HERR der Heerscharen.</a:t>
            </a:r>
          </a:p>
          <a:p>
            <a:pPr marL="514350" indent="-514350">
              <a:buAutoNum type="arabicPlain" startAt="6"/>
            </a:pPr>
            <a:endParaRPr lang="de-DE" dirty="0"/>
          </a:p>
          <a:p>
            <a:pPr marL="514350" indent="-514350">
              <a:buAutoNum type="arabicPlain" startAt="6"/>
            </a:pPr>
            <a:endParaRPr lang="de-DE" dirty="0"/>
          </a:p>
          <a:p>
            <a:endParaRPr lang="de-DE" dirty="0"/>
          </a:p>
        </p:txBody>
      </p:sp>
      <p:sp>
        <p:nvSpPr>
          <p:cNvPr id="5" name="Textplatzhalter 4">
            <a:extLst>
              <a:ext uri="{FF2B5EF4-FFF2-40B4-BE49-F238E27FC236}">
                <a16:creationId xmlns:a16="http://schemas.microsoft.com/office/drawing/2014/main" id="{952E5E80-0DC4-C41E-E2BD-6040F9176B67}"/>
              </a:ext>
            </a:extLst>
          </p:cNvPr>
          <p:cNvSpPr>
            <a:spLocks noGrp="1"/>
          </p:cNvSpPr>
          <p:nvPr>
            <p:ph type="body" sz="quarter" idx="15"/>
          </p:nvPr>
        </p:nvSpPr>
        <p:spPr/>
        <p:txBody>
          <a:bodyPr/>
          <a:lstStyle/>
          <a:p>
            <a:r>
              <a:rPr lang="de-DE" dirty="0"/>
              <a:t>Haggai 2,6-9</a:t>
            </a:r>
          </a:p>
        </p:txBody>
      </p:sp>
      <p:sp>
        <p:nvSpPr>
          <p:cNvPr id="6" name="Titel 1">
            <a:extLst>
              <a:ext uri="{FF2B5EF4-FFF2-40B4-BE49-F238E27FC236}">
                <a16:creationId xmlns:a16="http://schemas.microsoft.com/office/drawing/2014/main" id="{2D06AB42-A59B-7292-CD81-573ABB8B59EE}"/>
              </a:ext>
            </a:extLst>
          </p:cNvPr>
          <p:cNvSpPr txBox="1">
            <a:spLocks/>
          </p:cNvSpPr>
          <p:nvPr/>
        </p:nvSpPr>
        <p:spPr>
          <a:xfrm>
            <a:off x="-9329" y="4886673"/>
            <a:ext cx="3143065" cy="1968759"/>
          </a:xfrm>
          <a:prstGeom prst="rect">
            <a:avLst/>
          </a:prstGeom>
          <a:solidFill>
            <a:schemeClr val="tx1">
              <a:lumMod val="65000"/>
              <a:lumOff val="35000"/>
            </a:schemeClr>
          </a:solidFill>
        </p:spPr>
        <p:txBody>
          <a:bodyPr/>
          <a:lstStyle>
            <a:lvl1pPr algn="ctr" defTabSz="914400" rtl="0" eaLnBrk="1" latinLnBrk="0" hangingPunct="1">
              <a:lnSpc>
                <a:spcPct val="90000"/>
              </a:lnSpc>
              <a:spcBef>
                <a:spcPct val="0"/>
              </a:spcBef>
              <a:buNone/>
              <a:defRPr sz="4400" kern="1200">
                <a:solidFill>
                  <a:schemeClr val="tx1"/>
                </a:solidFill>
                <a:latin typeface="Raleway" panose="020B0503030101060003" pitchFamily="34" charset="0"/>
                <a:ea typeface="+mj-ea"/>
                <a:cs typeface="+mj-cs"/>
              </a:defRPr>
            </a:lvl1pPr>
          </a:lstStyle>
          <a:p>
            <a:pPr algn="l">
              <a:spcBef>
                <a:spcPts val="1000"/>
              </a:spcBef>
              <a:defRPr/>
            </a:pPr>
            <a:r>
              <a:rPr kumimoji="0" lang="de-DE" sz="21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t>Weiterführende Stellen:</a:t>
            </a:r>
            <a:br>
              <a:rPr kumimoji="0" lang="de-DE" sz="21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br>
            <a:r>
              <a:rPr lang="de-DE" sz="2100" dirty="0">
                <a:solidFill>
                  <a:schemeClr val="bg1"/>
                </a:solidFill>
              </a:rPr>
              <a:t>Offb 19.11ff; 20,1-7</a:t>
            </a:r>
            <a:br>
              <a:rPr lang="de-DE" sz="2100" dirty="0">
                <a:solidFill>
                  <a:schemeClr val="bg1"/>
                </a:solidFill>
              </a:rPr>
            </a:br>
            <a:r>
              <a:rPr lang="de-DE" sz="2100" dirty="0" err="1">
                <a:solidFill>
                  <a:schemeClr val="bg1"/>
                </a:solidFill>
              </a:rPr>
              <a:t>Mt</a:t>
            </a:r>
            <a:r>
              <a:rPr lang="de-DE" sz="2100" dirty="0">
                <a:solidFill>
                  <a:schemeClr val="bg1"/>
                </a:solidFill>
              </a:rPr>
              <a:t> 24,16; 2Thes 2,4; </a:t>
            </a:r>
            <a:br>
              <a:rPr lang="de-DE" sz="2100" dirty="0">
                <a:solidFill>
                  <a:schemeClr val="bg1"/>
                </a:solidFill>
              </a:rPr>
            </a:br>
            <a:r>
              <a:rPr lang="de-DE" sz="2100" dirty="0">
                <a:solidFill>
                  <a:schemeClr val="bg1"/>
                </a:solidFill>
              </a:rPr>
              <a:t>Offb 11; Dan 9,27; 12,11</a:t>
            </a:r>
            <a:br>
              <a:rPr lang="de-DE" sz="2100" dirty="0">
                <a:solidFill>
                  <a:schemeClr val="bg1"/>
                </a:solidFill>
              </a:rPr>
            </a:br>
            <a:r>
              <a:rPr lang="de-DE" sz="2100" dirty="0" err="1">
                <a:solidFill>
                  <a:schemeClr val="bg1"/>
                </a:solidFill>
              </a:rPr>
              <a:t>Sach</a:t>
            </a:r>
            <a:r>
              <a:rPr lang="de-DE" sz="2100" dirty="0">
                <a:solidFill>
                  <a:schemeClr val="bg1"/>
                </a:solidFill>
              </a:rPr>
              <a:t> 14; </a:t>
            </a:r>
            <a:r>
              <a:rPr lang="de-DE" sz="2100" dirty="0" err="1">
                <a:solidFill>
                  <a:schemeClr val="bg1"/>
                </a:solidFill>
              </a:rPr>
              <a:t>Jes</a:t>
            </a:r>
            <a:r>
              <a:rPr lang="de-DE" sz="2100" dirty="0">
                <a:solidFill>
                  <a:schemeClr val="bg1"/>
                </a:solidFill>
              </a:rPr>
              <a:t> 60; </a:t>
            </a:r>
            <a:r>
              <a:rPr lang="de-DE" sz="2100" dirty="0" err="1">
                <a:solidFill>
                  <a:schemeClr val="bg1"/>
                </a:solidFill>
              </a:rPr>
              <a:t>Hes</a:t>
            </a:r>
            <a:r>
              <a:rPr lang="de-DE" sz="2100" dirty="0">
                <a:solidFill>
                  <a:schemeClr val="bg1"/>
                </a:solidFill>
              </a:rPr>
              <a:t> 40</a:t>
            </a:r>
            <a:br>
              <a:rPr lang="de-DE" sz="2100" dirty="0">
                <a:solidFill>
                  <a:schemeClr val="bg1"/>
                </a:solidFill>
              </a:rPr>
            </a:br>
            <a:r>
              <a:rPr lang="de-DE" sz="2100" dirty="0" err="1">
                <a:solidFill>
                  <a:schemeClr val="bg1"/>
                </a:solidFill>
              </a:rPr>
              <a:t>Sach</a:t>
            </a:r>
            <a:r>
              <a:rPr lang="de-DE" sz="2100" dirty="0">
                <a:solidFill>
                  <a:schemeClr val="bg1"/>
                </a:solidFill>
              </a:rPr>
              <a:t> 14,14; </a:t>
            </a:r>
            <a:r>
              <a:rPr lang="de-DE" sz="2100" dirty="0" err="1">
                <a:solidFill>
                  <a:schemeClr val="bg1"/>
                </a:solidFill>
              </a:rPr>
              <a:t>Jes</a:t>
            </a:r>
            <a:r>
              <a:rPr lang="de-DE" sz="2100" dirty="0">
                <a:solidFill>
                  <a:schemeClr val="bg1"/>
                </a:solidFill>
              </a:rPr>
              <a:t> 60;5 </a:t>
            </a:r>
          </a:p>
          <a:p>
            <a:pPr marL="0" marR="0" lvl="0" indent="0" algn="l" defTabSz="914400" rtl="0" eaLnBrk="1" fontAlgn="auto" latinLnBrk="0" hangingPunct="1">
              <a:lnSpc>
                <a:spcPct val="90000"/>
              </a:lnSpc>
              <a:spcBef>
                <a:spcPts val="1000"/>
              </a:spcBef>
              <a:spcAft>
                <a:spcPts val="0"/>
              </a:spcAft>
              <a:buClrTx/>
              <a:buSzTx/>
              <a:buFont typeface="+mj-lt"/>
              <a:buNone/>
              <a:tabLst/>
              <a:defRPr/>
            </a:pPr>
            <a:br>
              <a:rPr kumimoji="0" lang="de-DE" sz="2100" b="0" i="0" u="none" strike="noStrike" kern="1200" cap="none" spc="0" normalizeH="0" baseline="0" noProof="0" dirty="0">
                <a:ln>
                  <a:noFill/>
                </a:ln>
                <a:solidFill>
                  <a:prstClr val="white"/>
                </a:solidFill>
                <a:effectLst/>
                <a:uLnTx/>
                <a:uFillTx/>
                <a:latin typeface="Raleway" panose="020B0503030101060003" pitchFamily="34" charset="0"/>
                <a:ea typeface="+mn-ea"/>
                <a:cs typeface="+mn-cs"/>
              </a:rPr>
            </a:br>
            <a:endParaRPr lang="de-DE" b="1" dirty="0"/>
          </a:p>
        </p:txBody>
      </p:sp>
    </p:spTree>
    <p:extLst>
      <p:ext uri="{BB962C8B-B14F-4D97-AF65-F5344CB8AC3E}">
        <p14:creationId xmlns:p14="http://schemas.microsoft.com/office/powerpoint/2010/main" val="21866790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C19D1-51C4-434A-8EBD-F1C7078299F4}"/>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D0F19017-6D64-CCE1-3AF4-C33E36733E2F}"/>
              </a:ext>
            </a:extLst>
          </p:cNvPr>
          <p:cNvSpPr>
            <a:spLocks noGrp="1"/>
          </p:cNvSpPr>
          <p:nvPr>
            <p:ph type="body" sz="quarter" idx="12"/>
          </p:nvPr>
        </p:nvSpPr>
        <p:spPr>
          <a:xfrm>
            <a:off x="-9329" y="173815"/>
            <a:ext cx="3077751" cy="1441450"/>
          </a:xfrm>
        </p:spPr>
        <p:txBody>
          <a:bodyPr lIns="91440" tIns="45720" rIns="91440" bIns="45720" anchor="t"/>
          <a:lstStyle/>
          <a:p>
            <a:r>
              <a:rPr lang="de-DE" dirty="0"/>
              <a:t>Die Sehnsucht nach Herrlichkeit</a:t>
            </a:r>
          </a:p>
        </p:txBody>
      </p:sp>
      <p:sp>
        <p:nvSpPr>
          <p:cNvPr id="3" name="Textplatzhalter 2">
            <a:extLst>
              <a:ext uri="{FF2B5EF4-FFF2-40B4-BE49-F238E27FC236}">
                <a16:creationId xmlns:a16="http://schemas.microsoft.com/office/drawing/2014/main" id="{D75B0C8F-3191-3D6C-86E2-CB3EC200E8F1}"/>
              </a:ext>
            </a:extLst>
          </p:cNvPr>
          <p:cNvSpPr>
            <a:spLocks noGrp="1"/>
          </p:cNvSpPr>
          <p:nvPr>
            <p:ph type="body" sz="quarter" idx="13"/>
          </p:nvPr>
        </p:nvSpPr>
        <p:spPr>
          <a:xfrm>
            <a:off x="-9329" y="1464906"/>
            <a:ext cx="3143065" cy="4953357"/>
          </a:xfrm>
        </p:spPr>
        <p:txBody>
          <a:bodyPr lIns="91440" tIns="45720" rIns="91440" bIns="45720" anchor="t">
            <a:normAutofit/>
          </a:bodyPr>
          <a:lstStyle/>
          <a:p>
            <a:r>
              <a:rPr lang="de-DE" sz="2100" dirty="0"/>
              <a:t>Die Erinnerung an die frühere Herrlichkeit (V.1-3)</a:t>
            </a:r>
          </a:p>
          <a:p>
            <a:r>
              <a:rPr lang="de-DE" sz="2100" dirty="0"/>
              <a:t>Der Einsatz für die gegenwärtige Herrlichkeit (V.4-5)</a:t>
            </a:r>
          </a:p>
          <a:p>
            <a:r>
              <a:rPr lang="de-DE" sz="2100" b="1" dirty="0"/>
              <a:t>Das Erwarten der zukünftigen Herrlichkeit (V.6-9)</a:t>
            </a:r>
          </a:p>
          <a:p>
            <a:pPr marL="0" indent="0">
              <a:buNone/>
            </a:pPr>
            <a:endParaRPr lang="de-DE" dirty="0"/>
          </a:p>
        </p:txBody>
      </p:sp>
      <p:sp>
        <p:nvSpPr>
          <p:cNvPr id="4" name="Textplatzhalter 3">
            <a:extLst>
              <a:ext uri="{FF2B5EF4-FFF2-40B4-BE49-F238E27FC236}">
                <a16:creationId xmlns:a16="http://schemas.microsoft.com/office/drawing/2014/main" id="{A84503EC-8C1B-BCB7-C468-81EBF292D86B}"/>
              </a:ext>
            </a:extLst>
          </p:cNvPr>
          <p:cNvSpPr>
            <a:spLocks noGrp="1"/>
          </p:cNvSpPr>
          <p:nvPr>
            <p:ph type="body" sz="quarter" idx="14"/>
          </p:nvPr>
        </p:nvSpPr>
        <p:spPr>
          <a:xfrm>
            <a:off x="3481388" y="373224"/>
            <a:ext cx="8335962" cy="6045039"/>
          </a:xfrm>
        </p:spPr>
        <p:txBody>
          <a:bodyPr lIns="91440" tIns="45720" rIns="91440" bIns="45720" anchor="t"/>
          <a:lstStyle/>
          <a:p>
            <a:pPr marL="514350" indent="-514350">
              <a:buAutoNum type="arabicPlain" startAt="22"/>
            </a:pPr>
            <a:r>
              <a:rPr lang="de-DE" sz="2500" dirty="0"/>
              <a:t>Und ich sah keinen Tempel in ihr, denn der Herr, Gott, der Allmächtige, ist ihr Tempel, und das Lamm.</a:t>
            </a:r>
          </a:p>
          <a:p>
            <a:pPr marL="514350" indent="-514350">
              <a:buAutoNum type="arabicPlain" startAt="22"/>
            </a:pPr>
            <a:r>
              <a:rPr lang="de-DE" sz="2500" dirty="0"/>
              <a:t>Und die Stadt bedarf nicht der Sonne noch des Mondes, damit sie ihr scheinen; denn die Herrlichkeit Gottes hat sie erleuchtet, und ihre Lampe ist das Lamm. </a:t>
            </a:r>
          </a:p>
          <a:p>
            <a:pPr marL="514350" indent="-514350">
              <a:buAutoNum type="arabicPlain" startAt="22"/>
            </a:pPr>
            <a:r>
              <a:rPr lang="de-DE" sz="2500" dirty="0"/>
              <a:t>Und die Nationen werden in ihrem Licht wandeln, und die Könige der Erde bringen ihre Herrlichkeit zu ihr. </a:t>
            </a:r>
          </a:p>
          <a:p>
            <a:pPr marL="514350" indent="-514350">
              <a:buAutoNum type="arabicPlain" startAt="25"/>
            </a:pPr>
            <a:r>
              <a:rPr lang="de-DE" sz="2500" dirty="0"/>
              <a:t>Und ihre Tore werden bei Tag nicht geschlossen werden, denn Nacht wird dort nicht sein. </a:t>
            </a:r>
          </a:p>
          <a:p>
            <a:pPr marL="514350" indent="-514350">
              <a:buAutoNum type="arabicPlain" startAt="25"/>
            </a:pPr>
            <a:r>
              <a:rPr lang="de-DE" sz="2500" dirty="0"/>
              <a:t>Und man wird die Herrlichkeit und die Ehre der Nationen zu ihr bringen. </a:t>
            </a:r>
          </a:p>
          <a:p>
            <a:pPr marL="514350" indent="-514350">
              <a:buAutoNum type="arabicPlain" startAt="25"/>
            </a:pPr>
            <a:r>
              <a:rPr lang="de-DE" sz="2500" dirty="0"/>
              <a:t>Und alles Unreine wird nicht in sie hineinkommen, noch ⟨derjenige⟩, der Gräuel und Lüge tut, sondern nur die, welche geschrieben sind im Buch des Lebens des Lammes.</a:t>
            </a:r>
          </a:p>
          <a:p>
            <a:pPr marL="514350" indent="-514350">
              <a:buAutoNum type="arabicPlain" startAt="22"/>
            </a:pPr>
            <a:endParaRPr lang="de-DE" dirty="0"/>
          </a:p>
          <a:p>
            <a:endParaRPr lang="de-DE" dirty="0"/>
          </a:p>
        </p:txBody>
      </p:sp>
      <p:sp>
        <p:nvSpPr>
          <p:cNvPr id="5" name="Textplatzhalter 4">
            <a:extLst>
              <a:ext uri="{FF2B5EF4-FFF2-40B4-BE49-F238E27FC236}">
                <a16:creationId xmlns:a16="http://schemas.microsoft.com/office/drawing/2014/main" id="{B086E2D9-F507-5F62-50C2-D501C06A808B}"/>
              </a:ext>
            </a:extLst>
          </p:cNvPr>
          <p:cNvSpPr>
            <a:spLocks noGrp="1"/>
          </p:cNvSpPr>
          <p:nvPr>
            <p:ph type="body" sz="quarter" idx="15"/>
          </p:nvPr>
        </p:nvSpPr>
        <p:spPr/>
        <p:txBody>
          <a:bodyPr/>
          <a:lstStyle/>
          <a:p>
            <a:r>
              <a:rPr lang="de-DE" dirty="0"/>
              <a:t>Offenbarung 21,22-27</a:t>
            </a:r>
          </a:p>
        </p:txBody>
      </p:sp>
    </p:spTree>
    <p:extLst>
      <p:ext uri="{BB962C8B-B14F-4D97-AF65-F5344CB8AC3E}">
        <p14:creationId xmlns:p14="http://schemas.microsoft.com/office/powerpoint/2010/main" val="5407814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6A375-FF8E-F4E7-0361-25AA9369478A}"/>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AEE7A690-AD44-1EE7-25EF-E709E54BF864}"/>
              </a:ext>
            </a:extLst>
          </p:cNvPr>
          <p:cNvSpPr>
            <a:spLocks noGrp="1"/>
          </p:cNvSpPr>
          <p:nvPr>
            <p:ph type="body" sz="quarter" idx="12"/>
          </p:nvPr>
        </p:nvSpPr>
        <p:spPr>
          <a:xfrm>
            <a:off x="-9329" y="173815"/>
            <a:ext cx="3077751" cy="1441450"/>
          </a:xfrm>
        </p:spPr>
        <p:txBody>
          <a:bodyPr lIns="91440" tIns="45720" rIns="91440" bIns="45720" anchor="t"/>
          <a:lstStyle/>
          <a:p>
            <a:r>
              <a:rPr lang="de-DE" dirty="0"/>
              <a:t>Die Sehnsucht nach Herrlichkeit</a:t>
            </a:r>
          </a:p>
        </p:txBody>
      </p:sp>
      <p:sp>
        <p:nvSpPr>
          <p:cNvPr id="3" name="Textplatzhalter 2">
            <a:extLst>
              <a:ext uri="{FF2B5EF4-FFF2-40B4-BE49-F238E27FC236}">
                <a16:creationId xmlns:a16="http://schemas.microsoft.com/office/drawing/2014/main" id="{53C9CD80-1448-270C-B6C5-3DC38731A2BC}"/>
              </a:ext>
            </a:extLst>
          </p:cNvPr>
          <p:cNvSpPr>
            <a:spLocks noGrp="1"/>
          </p:cNvSpPr>
          <p:nvPr>
            <p:ph type="body" sz="quarter" idx="13"/>
          </p:nvPr>
        </p:nvSpPr>
        <p:spPr>
          <a:xfrm>
            <a:off x="-9329" y="1464906"/>
            <a:ext cx="3143065" cy="4953357"/>
          </a:xfrm>
        </p:spPr>
        <p:txBody>
          <a:bodyPr lIns="91440" tIns="45720" rIns="91440" bIns="45720" anchor="t">
            <a:normAutofit/>
          </a:bodyPr>
          <a:lstStyle/>
          <a:p>
            <a:r>
              <a:rPr lang="de-DE" sz="2100" dirty="0"/>
              <a:t>Die Erinnerung an die frühere Herrlichkeit (V.1-3)</a:t>
            </a:r>
          </a:p>
          <a:p>
            <a:r>
              <a:rPr lang="de-DE" sz="2100" dirty="0"/>
              <a:t>Der Einsatz für die gegenwärtige Herrlichkeit (V.4-5)</a:t>
            </a:r>
          </a:p>
          <a:p>
            <a:r>
              <a:rPr lang="de-DE" sz="2100" b="1" dirty="0"/>
              <a:t>Das Erwarten der zukünftigen Herrlichkeit (V.6-9)</a:t>
            </a:r>
          </a:p>
          <a:p>
            <a:pPr marL="0" indent="0">
              <a:buNone/>
            </a:pPr>
            <a:br>
              <a:rPr lang="de-DE" sz="2100" dirty="0"/>
            </a:br>
            <a:endParaRPr lang="de-DE" sz="2100" dirty="0"/>
          </a:p>
          <a:p>
            <a:endParaRPr lang="de-DE" dirty="0"/>
          </a:p>
        </p:txBody>
      </p:sp>
      <p:sp>
        <p:nvSpPr>
          <p:cNvPr id="4" name="Textplatzhalter 3">
            <a:extLst>
              <a:ext uri="{FF2B5EF4-FFF2-40B4-BE49-F238E27FC236}">
                <a16:creationId xmlns:a16="http://schemas.microsoft.com/office/drawing/2014/main" id="{65679C1E-8B71-322A-DA64-60BC5E605292}"/>
              </a:ext>
            </a:extLst>
          </p:cNvPr>
          <p:cNvSpPr>
            <a:spLocks noGrp="1"/>
          </p:cNvSpPr>
          <p:nvPr>
            <p:ph type="body" sz="quarter" idx="14"/>
          </p:nvPr>
        </p:nvSpPr>
        <p:spPr>
          <a:xfrm>
            <a:off x="3481388" y="373224"/>
            <a:ext cx="8335962" cy="6045039"/>
          </a:xfrm>
        </p:spPr>
        <p:txBody>
          <a:bodyPr lIns="91440" tIns="45720" rIns="91440" bIns="45720" anchor="t"/>
          <a:lstStyle/>
          <a:p>
            <a:pPr marL="514350" indent="-514350">
              <a:buAutoNum type="arabicPlain" startAt="9"/>
            </a:pPr>
            <a:r>
              <a:rPr lang="de-DE" sz="2700" dirty="0"/>
              <a:t>Größer wird die Herrlichkeit dieses künftigen Hauses sein als die des früheren, spricht der HERR der Heerscharen, und an diesem Ort will ich Frieden geben, spricht der HERR der Heerscharen.</a:t>
            </a:r>
          </a:p>
          <a:p>
            <a:endParaRPr lang="de-DE" sz="2700" dirty="0"/>
          </a:p>
          <a:p>
            <a:pPr marL="514350" indent="-514350">
              <a:buAutoNum type="arabicPlain" startAt="6"/>
            </a:pPr>
            <a:endParaRPr lang="de-DE" dirty="0"/>
          </a:p>
          <a:p>
            <a:pPr marL="514350" indent="-514350">
              <a:buAutoNum type="arabicPlain" startAt="6"/>
            </a:pPr>
            <a:endParaRPr lang="de-DE" dirty="0"/>
          </a:p>
          <a:p>
            <a:endParaRPr lang="de-DE" dirty="0"/>
          </a:p>
        </p:txBody>
      </p:sp>
      <p:sp>
        <p:nvSpPr>
          <p:cNvPr id="5" name="Textplatzhalter 4">
            <a:extLst>
              <a:ext uri="{FF2B5EF4-FFF2-40B4-BE49-F238E27FC236}">
                <a16:creationId xmlns:a16="http://schemas.microsoft.com/office/drawing/2014/main" id="{A2AA195F-27D9-0774-C665-D01142F91E7D}"/>
              </a:ext>
            </a:extLst>
          </p:cNvPr>
          <p:cNvSpPr>
            <a:spLocks noGrp="1"/>
          </p:cNvSpPr>
          <p:nvPr>
            <p:ph type="body" sz="quarter" idx="15"/>
          </p:nvPr>
        </p:nvSpPr>
        <p:spPr/>
        <p:txBody>
          <a:bodyPr/>
          <a:lstStyle/>
          <a:p>
            <a:r>
              <a:rPr lang="de-DE" dirty="0"/>
              <a:t>Haggai 2,9</a:t>
            </a:r>
          </a:p>
        </p:txBody>
      </p:sp>
    </p:spTree>
    <p:extLst>
      <p:ext uri="{BB962C8B-B14F-4D97-AF65-F5344CB8AC3E}">
        <p14:creationId xmlns:p14="http://schemas.microsoft.com/office/powerpoint/2010/main" val="9834624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24A0A-CEB5-2137-E652-26FFC78EA594}"/>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66CCFCD8-A748-AC7E-A4E1-42C7947C5AC9}"/>
              </a:ext>
            </a:extLst>
          </p:cNvPr>
          <p:cNvSpPr>
            <a:spLocks noGrp="1"/>
          </p:cNvSpPr>
          <p:nvPr>
            <p:ph type="body" sz="quarter" idx="12"/>
          </p:nvPr>
        </p:nvSpPr>
        <p:spPr/>
        <p:txBody>
          <a:bodyPr lIns="91440" tIns="45720" rIns="91440" bIns="45720" anchor="t"/>
          <a:lstStyle/>
          <a:p>
            <a:r>
              <a:rPr lang="de-DE" dirty="0">
                <a:latin typeface="Raleway SemiBold"/>
              </a:rPr>
              <a:t>Haggai 2,1-9</a:t>
            </a:r>
          </a:p>
          <a:p>
            <a:endParaRPr lang="de-DE" dirty="0"/>
          </a:p>
        </p:txBody>
      </p:sp>
      <p:sp>
        <p:nvSpPr>
          <p:cNvPr id="3" name="Textplatzhalter 2">
            <a:extLst>
              <a:ext uri="{FF2B5EF4-FFF2-40B4-BE49-F238E27FC236}">
                <a16:creationId xmlns:a16="http://schemas.microsoft.com/office/drawing/2014/main" id="{BAA58E27-633B-AB0D-E425-B4FD227E7FC5}"/>
              </a:ext>
            </a:extLst>
          </p:cNvPr>
          <p:cNvSpPr>
            <a:spLocks noGrp="1"/>
          </p:cNvSpPr>
          <p:nvPr>
            <p:ph type="body" sz="quarter" idx="13"/>
          </p:nvPr>
        </p:nvSpPr>
        <p:spPr/>
        <p:txBody>
          <a:bodyPr lIns="91440" tIns="45720" rIns="91440" bIns="45720" anchor="t">
            <a:normAutofit/>
          </a:bodyPr>
          <a:lstStyle/>
          <a:p>
            <a:pPr marL="0" indent="0">
              <a:buNone/>
            </a:pPr>
            <a:endParaRPr lang="de-DE" dirty="0"/>
          </a:p>
        </p:txBody>
      </p:sp>
      <p:sp>
        <p:nvSpPr>
          <p:cNvPr id="4" name="Textplatzhalter 3">
            <a:extLst>
              <a:ext uri="{FF2B5EF4-FFF2-40B4-BE49-F238E27FC236}">
                <a16:creationId xmlns:a16="http://schemas.microsoft.com/office/drawing/2014/main" id="{5819F581-DBF6-0247-CB11-07742CC56191}"/>
              </a:ext>
            </a:extLst>
          </p:cNvPr>
          <p:cNvSpPr>
            <a:spLocks noGrp="1"/>
          </p:cNvSpPr>
          <p:nvPr>
            <p:ph type="body" sz="quarter" idx="14"/>
          </p:nvPr>
        </p:nvSpPr>
        <p:spPr>
          <a:xfrm>
            <a:off x="3481388" y="373224"/>
            <a:ext cx="8527110" cy="6045039"/>
          </a:xfrm>
        </p:spPr>
        <p:txBody>
          <a:bodyPr lIns="91440" tIns="45720" rIns="91440" bIns="45720" anchor="t"/>
          <a:lstStyle/>
          <a:p>
            <a:endParaRPr lang="de-DE" sz="3200" dirty="0">
              <a:latin typeface="Raleway SemiBold"/>
            </a:endParaRPr>
          </a:p>
          <a:p>
            <a:r>
              <a:rPr lang="de-DE" sz="4000" dirty="0">
                <a:latin typeface="Raleway SemiBold"/>
              </a:rPr>
              <a:t>Die Sehnsucht nach Herrlichkeit</a:t>
            </a:r>
          </a:p>
          <a:p>
            <a:endParaRPr lang="de-DE" sz="1100" dirty="0">
              <a:latin typeface="Raleway SemiBold"/>
            </a:endParaRPr>
          </a:p>
          <a:p>
            <a:pPr marL="514350" indent="-514350">
              <a:buAutoNum type="arabicPeriod"/>
            </a:pPr>
            <a:r>
              <a:rPr lang="de-DE" sz="3600" dirty="0"/>
              <a:t>Die Erinnerung an die </a:t>
            </a:r>
            <a:br>
              <a:rPr lang="de-DE" sz="3600" dirty="0"/>
            </a:br>
            <a:r>
              <a:rPr lang="de-DE" sz="3600" dirty="0"/>
              <a:t>frühere Herrlichkeit</a:t>
            </a:r>
          </a:p>
          <a:p>
            <a:pPr marL="514350" indent="-514350">
              <a:buAutoNum type="arabicPeriod"/>
            </a:pPr>
            <a:r>
              <a:rPr lang="de-DE" sz="3600" dirty="0"/>
              <a:t>Der Einsatz für die </a:t>
            </a:r>
            <a:br>
              <a:rPr lang="de-DE" sz="3600" dirty="0"/>
            </a:br>
            <a:r>
              <a:rPr lang="de-DE" sz="3600" dirty="0"/>
              <a:t>gegenwärtige Herrlichkeit</a:t>
            </a:r>
          </a:p>
          <a:p>
            <a:pPr marL="514350" indent="-514350">
              <a:buAutoNum type="arabicPeriod"/>
            </a:pPr>
            <a:r>
              <a:rPr lang="de-DE" sz="3600" dirty="0"/>
              <a:t>Das Erwarten der</a:t>
            </a:r>
            <a:br>
              <a:rPr lang="de-DE" sz="3600" dirty="0"/>
            </a:br>
            <a:r>
              <a:rPr lang="de-DE" sz="3600" dirty="0"/>
              <a:t>zukünftigen Herrlichkeit</a:t>
            </a:r>
          </a:p>
          <a:p>
            <a:endParaRPr lang="de-DE" dirty="0"/>
          </a:p>
        </p:txBody>
      </p:sp>
      <p:sp>
        <p:nvSpPr>
          <p:cNvPr id="5" name="Textplatzhalter 4">
            <a:extLst>
              <a:ext uri="{FF2B5EF4-FFF2-40B4-BE49-F238E27FC236}">
                <a16:creationId xmlns:a16="http://schemas.microsoft.com/office/drawing/2014/main" id="{5243A1CC-2B57-4EB2-B827-00244AFD56AE}"/>
              </a:ext>
            </a:extLst>
          </p:cNvPr>
          <p:cNvSpPr>
            <a:spLocks noGrp="1"/>
          </p:cNvSpPr>
          <p:nvPr>
            <p:ph type="body" sz="quarter" idx="15"/>
          </p:nvPr>
        </p:nvSpPr>
        <p:spPr/>
        <p:txBody>
          <a:bodyPr/>
          <a:lstStyle/>
          <a:p>
            <a:endParaRPr lang="de-DE" dirty="0"/>
          </a:p>
        </p:txBody>
      </p:sp>
    </p:spTree>
    <p:extLst>
      <p:ext uri="{BB962C8B-B14F-4D97-AF65-F5344CB8AC3E}">
        <p14:creationId xmlns:p14="http://schemas.microsoft.com/office/powerpoint/2010/main" val="19660661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EB29D4-E8AF-B510-B1B8-D6C8F8C633E0}"/>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FB10ADEE-6CD5-5FCA-C6CF-B07012297CAB}"/>
              </a:ext>
            </a:extLst>
          </p:cNvPr>
          <p:cNvSpPr>
            <a:spLocks noGrp="1"/>
          </p:cNvSpPr>
          <p:nvPr>
            <p:ph type="body" sz="quarter" idx="12"/>
          </p:nvPr>
        </p:nvSpPr>
        <p:spPr>
          <a:xfrm>
            <a:off x="-9329" y="173815"/>
            <a:ext cx="3077751" cy="1441450"/>
          </a:xfrm>
        </p:spPr>
        <p:txBody>
          <a:bodyPr lIns="91440" tIns="45720" rIns="91440" bIns="45720" anchor="t"/>
          <a:lstStyle/>
          <a:p>
            <a:r>
              <a:rPr lang="de-DE" dirty="0"/>
              <a:t>Die Sehnsucht nach Herrlichkeit</a:t>
            </a:r>
          </a:p>
        </p:txBody>
      </p:sp>
      <p:sp>
        <p:nvSpPr>
          <p:cNvPr id="3" name="Textplatzhalter 2">
            <a:extLst>
              <a:ext uri="{FF2B5EF4-FFF2-40B4-BE49-F238E27FC236}">
                <a16:creationId xmlns:a16="http://schemas.microsoft.com/office/drawing/2014/main" id="{ECB6746E-E74A-7625-A923-62D08A85DDDC}"/>
              </a:ext>
            </a:extLst>
          </p:cNvPr>
          <p:cNvSpPr>
            <a:spLocks noGrp="1"/>
          </p:cNvSpPr>
          <p:nvPr>
            <p:ph type="body" sz="quarter" idx="13"/>
          </p:nvPr>
        </p:nvSpPr>
        <p:spPr>
          <a:xfrm>
            <a:off x="-9329" y="1464906"/>
            <a:ext cx="3143065" cy="4953357"/>
          </a:xfrm>
        </p:spPr>
        <p:txBody>
          <a:bodyPr lIns="91440" tIns="45720" rIns="91440" bIns="45720" anchor="t">
            <a:normAutofit/>
          </a:bodyPr>
          <a:lstStyle/>
          <a:p>
            <a:pPr marL="0" indent="0">
              <a:buNone/>
            </a:pPr>
            <a:br>
              <a:rPr lang="de-DE" sz="2100" dirty="0"/>
            </a:br>
            <a:endParaRPr lang="de-DE" sz="2100" dirty="0"/>
          </a:p>
          <a:p>
            <a:endParaRPr lang="de-DE" dirty="0"/>
          </a:p>
        </p:txBody>
      </p:sp>
      <p:sp>
        <p:nvSpPr>
          <p:cNvPr id="4" name="Textplatzhalter 3">
            <a:extLst>
              <a:ext uri="{FF2B5EF4-FFF2-40B4-BE49-F238E27FC236}">
                <a16:creationId xmlns:a16="http://schemas.microsoft.com/office/drawing/2014/main" id="{27119C1E-3CFA-7011-8693-B499A48344D2}"/>
              </a:ext>
            </a:extLst>
          </p:cNvPr>
          <p:cNvSpPr>
            <a:spLocks noGrp="1"/>
          </p:cNvSpPr>
          <p:nvPr>
            <p:ph type="body" sz="quarter" idx="14"/>
          </p:nvPr>
        </p:nvSpPr>
        <p:spPr>
          <a:xfrm>
            <a:off x="3481388" y="373224"/>
            <a:ext cx="8335962" cy="6045039"/>
          </a:xfrm>
        </p:spPr>
        <p:txBody>
          <a:bodyPr lIns="91440" tIns="45720" rIns="91440" bIns="45720" anchor="t"/>
          <a:lstStyle/>
          <a:p>
            <a:r>
              <a:rPr lang="de-DE" sz="2700" b="1" dirty="0"/>
              <a:t>1. Johannes 3,1-3:</a:t>
            </a:r>
          </a:p>
          <a:p>
            <a:pPr marL="514350" indent="-514350">
              <a:buAutoNum type="arabicPlain"/>
            </a:pPr>
            <a:r>
              <a:rPr lang="de-DE" dirty="0"/>
              <a:t>Seht, welch eine Liebe uns der Vater gegeben hat, dass wir Kinder Gottes heißen sollen! </a:t>
            </a:r>
            <a:br>
              <a:rPr lang="de-DE" dirty="0"/>
            </a:br>
            <a:r>
              <a:rPr lang="de-DE" dirty="0"/>
              <a:t>Und wir sind es. Deswegen erkennt uns die Welt nicht, weil sie ihn nicht erkannt hat.</a:t>
            </a:r>
            <a:r>
              <a:rPr lang="de-DE" b="1" dirty="0"/>
              <a:t> </a:t>
            </a:r>
          </a:p>
          <a:p>
            <a:pPr marL="514350" indent="-514350">
              <a:buAutoNum type="arabicPlain"/>
            </a:pPr>
            <a:r>
              <a:rPr lang="de-DE" dirty="0"/>
              <a:t>Geliebte, jetzt sind wir Kinder Gottes, und es ist noch nicht offenbar geworden, was wir sein werden; wir wissen, dass wir, wenn es offenbar werden wird, ihm gleich sein werden, denn wir werden ihn sehen, wie er ist.</a:t>
            </a:r>
            <a:r>
              <a:rPr lang="de-DE" b="1" dirty="0"/>
              <a:t> </a:t>
            </a:r>
          </a:p>
          <a:p>
            <a:pPr marL="514350" indent="-514350">
              <a:buAutoNum type="arabicPlain"/>
            </a:pPr>
            <a:r>
              <a:rPr lang="de-DE" dirty="0"/>
              <a:t>Und jeder, der diese Hoffnung auf ihn hat, reinigt sich selbst, wie ⟨auch⟩ jener rein ist.</a:t>
            </a:r>
            <a:endParaRPr lang="de-DE" sz="2700" dirty="0"/>
          </a:p>
          <a:p>
            <a:endParaRPr lang="de-DE" sz="2700" dirty="0"/>
          </a:p>
          <a:p>
            <a:pPr marL="514350" indent="-514350">
              <a:buAutoNum type="arabicPlain" startAt="6"/>
            </a:pPr>
            <a:endParaRPr lang="de-DE" dirty="0"/>
          </a:p>
          <a:p>
            <a:pPr marL="514350" indent="-514350">
              <a:buAutoNum type="arabicPlain" startAt="6"/>
            </a:pPr>
            <a:endParaRPr lang="de-DE" dirty="0"/>
          </a:p>
          <a:p>
            <a:endParaRPr lang="de-DE" dirty="0"/>
          </a:p>
        </p:txBody>
      </p:sp>
      <p:sp>
        <p:nvSpPr>
          <p:cNvPr id="5" name="Textplatzhalter 4">
            <a:extLst>
              <a:ext uri="{FF2B5EF4-FFF2-40B4-BE49-F238E27FC236}">
                <a16:creationId xmlns:a16="http://schemas.microsoft.com/office/drawing/2014/main" id="{1B0E58D5-75EC-C8F0-A3A5-0D0DDC3ABE2B}"/>
              </a:ext>
            </a:extLst>
          </p:cNvPr>
          <p:cNvSpPr>
            <a:spLocks noGrp="1"/>
          </p:cNvSpPr>
          <p:nvPr>
            <p:ph type="body" sz="quarter" idx="15"/>
          </p:nvPr>
        </p:nvSpPr>
        <p:spPr/>
        <p:txBody>
          <a:bodyPr/>
          <a:lstStyle/>
          <a:p>
            <a:endParaRPr lang="de-DE" dirty="0"/>
          </a:p>
        </p:txBody>
      </p:sp>
    </p:spTree>
    <p:extLst>
      <p:ext uri="{BB962C8B-B14F-4D97-AF65-F5344CB8AC3E}">
        <p14:creationId xmlns:p14="http://schemas.microsoft.com/office/powerpoint/2010/main" val="935787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7EFA7B-D84D-86D6-429E-B4D4DE67E8F9}"/>
              </a:ext>
            </a:extLst>
          </p:cNvPr>
          <p:cNvSpPr>
            <a:spLocks noGrp="1"/>
          </p:cNvSpPr>
          <p:nvPr>
            <p:ph type="title"/>
          </p:nvPr>
        </p:nvSpPr>
        <p:spPr/>
        <p:txBody>
          <a:bodyPr/>
          <a:lstStyle/>
          <a:p>
            <a:br>
              <a:rPr lang="de-DE" dirty="0">
                <a:latin typeface="Raleway"/>
              </a:rPr>
            </a:br>
            <a:br>
              <a:rPr lang="de-DE" dirty="0">
                <a:latin typeface="Raleway"/>
              </a:rPr>
            </a:br>
            <a:r>
              <a:rPr lang="de-DE" b="1" dirty="0">
                <a:latin typeface="Raleway"/>
              </a:rPr>
              <a:t>Die Sehnsucht nach Herrlichkeit </a:t>
            </a:r>
            <a:endParaRPr lang="de-DE" b="1" dirty="0"/>
          </a:p>
        </p:txBody>
      </p:sp>
      <p:sp>
        <p:nvSpPr>
          <p:cNvPr id="3" name="Inhaltsplatzhalter 2">
            <a:extLst>
              <a:ext uri="{FF2B5EF4-FFF2-40B4-BE49-F238E27FC236}">
                <a16:creationId xmlns:a16="http://schemas.microsoft.com/office/drawing/2014/main" id="{14288BD2-EB24-CD6F-5978-8869E4F8F749}"/>
              </a:ext>
            </a:extLst>
          </p:cNvPr>
          <p:cNvSpPr>
            <a:spLocks noGrp="1"/>
          </p:cNvSpPr>
          <p:nvPr>
            <p:ph idx="4294967295"/>
          </p:nvPr>
        </p:nvSpPr>
        <p:spPr>
          <a:xfrm>
            <a:off x="5994400" y="3612662"/>
            <a:ext cx="4318000" cy="828064"/>
          </a:xfrm>
          <a:prstGeom prst="rect">
            <a:avLst/>
          </a:prstGeom>
        </p:spPr>
        <p:txBody>
          <a:bodyPr vert="horz" lIns="91440" tIns="45720" rIns="91440" bIns="45720" rtlCol="0" anchor="t">
            <a:normAutofit/>
          </a:bodyPr>
          <a:lstStyle/>
          <a:p>
            <a:r>
              <a:rPr lang="de-DE" dirty="0">
                <a:latin typeface="Raleway"/>
              </a:rPr>
              <a:t>Haggai 2,1-9</a:t>
            </a:r>
            <a:endParaRPr lang="de-DE" dirty="0"/>
          </a:p>
        </p:txBody>
      </p:sp>
    </p:spTree>
    <p:extLst>
      <p:ext uri="{BB962C8B-B14F-4D97-AF65-F5344CB8AC3E}">
        <p14:creationId xmlns:p14="http://schemas.microsoft.com/office/powerpoint/2010/main" val="25142667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6517E-C500-3779-A350-202380E17A00}"/>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3B5F769D-86E3-C9A2-B185-A74EA5350445}"/>
              </a:ext>
            </a:extLst>
          </p:cNvPr>
          <p:cNvSpPr>
            <a:spLocks noGrp="1"/>
          </p:cNvSpPr>
          <p:nvPr>
            <p:ph type="body" sz="quarter" idx="12"/>
          </p:nvPr>
        </p:nvSpPr>
        <p:spPr>
          <a:xfrm>
            <a:off x="0" y="668338"/>
            <a:ext cx="3077751" cy="1441450"/>
          </a:xfrm>
        </p:spPr>
        <p:txBody>
          <a:bodyPr lIns="91440" tIns="45720" rIns="91440" bIns="45720" anchor="t"/>
          <a:lstStyle/>
          <a:p>
            <a:r>
              <a:rPr lang="de-DE" dirty="0"/>
              <a:t>Die Sehnsucht nach Herrlichkeit</a:t>
            </a:r>
          </a:p>
        </p:txBody>
      </p:sp>
      <p:sp>
        <p:nvSpPr>
          <p:cNvPr id="3" name="Textplatzhalter 2">
            <a:extLst>
              <a:ext uri="{FF2B5EF4-FFF2-40B4-BE49-F238E27FC236}">
                <a16:creationId xmlns:a16="http://schemas.microsoft.com/office/drawing/2014/main" id="{5EF76A76-A80C-46F7-4365-BC6489FD2234}"/>
              </a:ext>
            </a:extLst>
          </p:cNvPr>
          <p:cNvSpPr>
            <a:spLocks noGrp="1"/>
          </p:cNvSpPr>
          <p:nvPr>
            <p:ph type="body" sz="quarter" idx="13"/>
          </p:nvPr>
        </p:nvSpPr>
        <p:spPr/>
        <p:txBody>
          <a:bodyPr lIns="91440" tIns="45720" rIns="91440" bIns="45720" anchor="t">
            <a:normAutofit/>
          </a:bodyPr>
          <a:lstStyle/>
          <a:p>
            <a:pPr marL="0" indent="0">
              <a:buNone/>
            </a:pPr>
            <a:endParaRPr lang="de-DE" dirty="0"/>
          </a:p>
        </p:txBody>
      </p:sp>
      <p:sp>
        <p:nvSpPr>
          <p:cNvPr id="4" name="Textplatzhalter 3">
            <a:extLst>
              <a:ext uri="{FF2B5EF4-FFF2-40B4-BE49-F238E27FC236}">
                <a16:creationId xmlns:a16="http://schemas.microsoft.com/office/drawing/2014/main" id="{6CF60945-E0C8-8216-4BAA-78A1227E5DC5}"/>
              </a:ext>
            </a:extLst>
          </p:cNvPr>
          <p:cNvSpPr>
            <a:spLocks noGrp="1"/>
          </p:cNvSpPr>
          <p:nvPr>
            <p:ph type="body" sz="quarter" idx="14"/>
          </p:nvPr>
        </p:nvSpPr>
        <p:spPr>
          <a:xfrm>
            <a:off x="3481388" y="373224"/>
            <a:ext cx="8335962" cy="6045039"/>
          </a:xfrm>
        </p:spPr>
        <p:txBody>
          <a:bodyPr lIns="91440" tIns="45720" rIns="91440" bIns="45720" anchor="t"/>
          <a:lstStyle/>
          <a:p>
            <a:pPr marL="514350" indent="-514350">
              <a:buAutoNum type="arabicPlain"/>
            </a:pPr>
            <a:r>
              <a:rPr lang="de-DE" dirty="0"/>
              <a:t>Im siebten ⟨Monat⟩, am 21. des Monats, geschah das Wort des HERRN durch den Propheten Haggai:</a:t>
            </a:r>
          </a:p>
          <a:p>
            <a:pPr marL="514350" indent="-514350">
              <a:buAutoNum type="arabicPlain"/>
            </a:pPr>
            <a:r>
              <a:rPr lang="de-DE" dirty="0"/>
              <a:t>Sage doch zu </a:t>
            </a:r>
            <a:r>
              <a:rPr lang="de-DE" dirty="0" err="1"/>
              <a:t>Serubbabel</a:t>
            </a:r>
            <a:r>
              <a:rPr lang="de-DE" dirty="0"/>
              <a:t>, dem Sohn </a:t>
            </a:r>
            <a:r>
              <a:rPr lang="de-DE" dirty="0" err="1"/>
              <a:t>Schealtiëls</a:t>
            </a:r>
            <a:r>
              <a:rPr lang="de-DE" dirty="0"/>
              <a:t>, dem Statthalter von </a:t>
            </a:r>
            <a:r>
              <a:rPr lang="de-DE" dirty="0" err="1"/>
              <a:t>Juda</a:t>
            </a:r>
            <a:r>
              <a:rPr lang="de-DE" dirty="0"/>
              <a:t>, und zu Jeschua, dem Sohn </a:t>
            </a:r>
            <a:r>
              <a:rPr lang="de-DE" dirty="0" err="1"/>
              <a:t>Jozadaks</a:t>
            </a:r>
            <a:r>
              <a:rPr lang="de-DE" dirty="0"/>
              <a:t>, dem Hohen Priester, und zu dem Rest des Volkes und sprich:</a:t>
            </a:r>
          </a:p>
          <a:p>
            <a:pPr marL="514350" indent="-514350">
              <a:buAutoNum type="arabicPlain"/>
            </a:pPr>
            <a:r>
              <a:rPr lang="de-DE" dirty="0"/>
              <a:t>Wer ist unter euch ⟨noch⟩ übrig geblieben, der dieses Haus in seiner früheren Herrlichkeit gesehen hat? Und wie seht ihr es jetzt? Ist es nicht wie nichts in euren Augen?</a:t>
            </a:r>
          </a:p>
        </p:txBody>
      </p:sp>
      <p:sp>
        <p:nvSpPr>
          <p:cNvPr id="5" name="Textplatzhalter 4">
            <a:extLst>
              <a:ext uri="{FF2B5EF4-FFF2-40B4-BE49-F238E27FC236}">
                <a16:creationId xmlns:a16="http://schemas.microsoft.com/office/drawing/2014/main" id="{90DF5CEF-2C5F-C951-A4AE-D734F1194DBE}"/>
              </a:ext>
            </a:extLst>
          </p:cNvPr>
          <p:cNvSpPr>
            <a:spLocks noGrp="1"/>
          </p:cNvSpPr>
          <p:nvPr>
            <p:ph type="body" sz="quarter" idx="15"/>
          </p:nvPr>
        </p:nvSpPr>
        <p:spPr/>
        <p:txBody>
          <a:bodyPr/>
          <a:lstStyle/>
          <a:p>
            <a:r>
              <a:rPr lang="de-DE" dirty="0"/>
              <a:t>Haggai 2,1-9</a:t>
            </a:r>
          </a:p>
        </p:txBody>
      </p:sp>
    </p:spTree>
    <p:extLst>
      <p:ext uri="{BB962C8B-B14F-4D97-AF65-F5344CB8AC3E}">
        <p14:creationId xmlns:p14="http://schemas.microsoft.com/office/powerpoint/2010/main" val="35423445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69E583-3994-DA0E-20F3-5661BB384ABD}"/>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F2738632-6A74-4E67-8D8C-ECADBD0B04CF}"/>
              </a:ext>
            </a:extLst>
          </p:cNvPr>
          <p:cNvSpPr>
            <a:spLocks noGrp="1"/>
          </p:cNvSpPr>
          <p:nvPr>
            <p:ph type="body" sz="quarter" idx="12"/>
          </p:nvPr>
        </p:nvSpPr>
        <p:spPr>
          <a:xfrm>
            <a:off x="0" y="668338"/>
            <a:ext cx="3077751" cy="1441450"/>
          </a:xfrm>
        </p:spPr>
        <p:txBody>
          <a:bodyPr lIns="91440" tIns="45720" rIns="91440" bIns="45720" anchor="t"/>
          <a:lstStyle/>
          <a:p>
            <a:r>
              <a:rPr lang="de-DE" dirty="0"/>
              <a:t>Die Sehnsucht nach Herrlichkeit</a:t>
            </a:r>
          </a:p>
          <a:p>
            <a:endParaRPr lang="de-DE" dirty="0"/>
          </a:p>
        </p:txBody>
      </p:sp>
      <p:sp>
        <p:nvSpPr>
          <p:cNvPr id="3" name="Textplatzhalter 2">
            <a:extLst>
              <a:ext uri="{FF2B5EF4-FFF2-40B4-BE49-F238E27FC236}">
                <a16:creationId xmlns:a16="http://schemas.microsoft.com/office/drawing/2014/main" id="{5FE43ECF-E424-6F03-8D12-987F803C64F7}"/>
              </a:ext>
            </a:extLst>
          </p:cNvPr>
          <p:cNvSpPr>
            <a:spLocks noGrp="1"/>
          </p:cNvSpPr>
          <p:nvPr>
            <p:ph type="body" sz="quarter" idx="13"/>
          </p:nvPr>
        </p:nvSpPr>
        <p:spPr/>
        <p:txBody>
          <a:bodyPr lIns="91440" tIns="45720" rIns="91440" bIns="45720" anchor="t">
            <a:normAutofit/>
          </a:bodyPr>
          <a:lstStyle/>
          <a:p>
            <a:pPr marL="0" indent="0">
              <a:buNone/>
            </a:pPr>
            <a:endParaRPr lang="de-DE" dirty="0"/>
          </a:p>
        </p:txBody>
      </p:sp>
      <p:sp>
        <p:nvSpPr>
          <p:cNvPr id="4" name="Textplatzhalter 3">
            <a:extLst>
              <a:ext uri="{FF2B5EF4-FFF2-40B4-BE49-F238E27FC236}">
                <a16:creationId xmlns:a16="http://schemas.microsoft.com/office/drawing/2014/main" id="{6FE80D34-DB8C-DD52-7F11-E47BDE0D3820}"/>
              </a:ext>
            </a:extLst>
          </p:cNvPr>
          <p:cNvSpPr>
            <a:spLocks noGrp="1"/>
          </p:cNvSpPr>
          <p:nvPr>
            <p:ph type="body" sz="quarter" idx="14"/>
          </p:nvPr>
        </p:nvSpPr>
        <p:spPr>
          <a:xfrm>
            <a:off x="3481388" y="373224"/>
            <a:ext cx="8335962" cy="6045039"/>
          </a:xfrm>
        </p:spPr>
        <p:txBody>
          <a:bodyPr lIns="91440" tIns="45720" rIns="91440" bIns="45720" anchor="t"/>
          <a:lstStyle/>
          <a:p>
            <a:pPr marL="514350" indent="-514350">
              <a:buAutoNum type="arabicPlain" startAt="4"/>
            </a:pPr>
            <a:r>
              <a:rPr lang="de-DE" dirty="0"/>
              <a:t>Und nun sei stark, </a:t>
            </a:r>
            <a:r>
              <a:rPr lang="de-DE" dirty="0" err="1"/>
              <a:t>Serubbabel</a:t>
            </a:r>
            <a:r>
              <a:rPr lang="de-DE" dirty="0"/>
              <a:t>!, spricht der HERR. Und sei stark Jeschua, Sohn des </a:t>
            </a:r>
            <a:r>
              <a:rPr lang="de-DE" dirty="0" err="1"/>
              <a:t>Jozadak</a:t>
            </a:r>
            <a:r>
              <a:rPr lang="de-DE" dirty="0"/>
              <a:t>, du Hoher Priester, und seid stark, alles Volk des Landes, spricht der HERR, und arbeitet! Denn ich bin mit euch, spricht der HERR der Heerscharen.</a:t>
            </a:r>
          </a:p>
          <a:p>
            <a:pPr marL="514350" indent="-514350">
              <a:buAutoNum type="arabicPlain" startAt="4"/>
            </a:pPr>
            <a:r>
              <a:rPr lang="de-DE" dirty="0"/>
              <a:t>Das Wort, das ich mit euch vereinbart habe, als ihr aus Ägypten zogt, und mein Geist bleiben in eurer Mitte bestehen: Fürchtet euch nicht!</a:t>
            </a:r>
          </a:p>
          <a:p>
            <a:pPr marL="514350" indent="-514350">
              <a:buAutoNum type="arabicPlain" startAt="4"/>
            </a:pPr>
            <a:r>
              <a:rPr lang="de-DE" dirty="0"/>
              <a:t>Denn so spricht der HERR der Heerscharen: Noch einmal – wenig ⟨Zeit⟩ ist es ⟨noch⟩ – und ich werde den Himmel und die Erde und das Meer und das Trockene erschüttern.</a:t>
            </a:r>
          </a:p>
          <a:p>
            <a:pPr marL="514350" indent="-514350">
              <a:buAutoNum type="arabicPlain" startAt="4"/>
            </a:pPr>
            <a:endParaRPr lang="de-DE" dirty="0"/>
          </a:p>
        </p:txBody>
      </p:sp>
      <p:sp>
        <p:nvSpPr>
          <p:cNvPr id="5" name="Textplatzhalter 4">
            <a:extLst>
              <a:ext uri="{FF2B5EF4-FFF2-40B4-BE49-F238E27FC236}">
                <a16:creationId xmlns:a16="http://schemas.microsoft.com/office/drawing/2014/main" id="{A546471E-6374-EFF0-B81C-1F041641B193}"/>
              </a:ext>
            </a:extLst>
          </p:cNvPr>
          <p:cNvSpPr>
            <a:spLocks noGrp="1"/>
          </p:cNvSpPr>
          <p:nvPr>
            <p:ph type="body" sz="quarter" idx="15"/>
          </p:nvPr>
        </p:nvSpPr>
        <p:spPr/>
        <p:txBody>
          <a:bodyPr/>
          <a:lstStyle/>
          <a:p>
            <a:r>
              <a:rPr lang="de-DE" dirty="0"/>
              <a:t>Haggai 2,1-9</a:t>
            </a:r>
          </a:p>
        </p:txBody>
      </p:sp>
    </p:spTree>
    <p:extLst>
      <p:ext uri="{BB962C8B-B14F-4D97-AF65-F5344CB8AC3E}">
        <p14:creationId xmlns:p14="http://schemas.microsoft.com/office/powerpoint/2010/main" val="3411213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F6D7C1-89E9-3680-406D-9192AE43F942}"/>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38B46AE5-9240-55CD-3F75-06070D17FECE}"/>
              </a:ext>
            </a:extLst>
          </p:cNvPr>
          <p:cNvSpPr>
            <a:spLocks noGrp="1"/>
          </p:cNvSpPr>
          <p:nvPr>
            <p:ph type="body" sz="quarter" idx="12"/>
          </p:nvPr>
        </p:nvSpPr>
        <p:spPr>
          <a:xfrm>
            <a:off x="0" y="668338"/>
            <a:ext cx="3077751" cy="1441450"/>
          </a:xfrm>
        </p:spPr>
        <p:txBody>
          <a:bodyPr lIns="91440" tIns="45720" rIns="91440" bIns="45720" anchor="t"/>
          <a:lstStyle/>
          <a:p>
            <a:r>
              <a:rPr lang="de-DE" dirty="0"/>
              <a:t>Die Sehnsucht nach Herrlichkeit</a:t>
            </a:r>
          </a:p>
          <a:p>
            <a:endParaRPr lang="de-DE" dirty="0"/>
          </a:p>
        </p:txBody>
      </p:sp>
      <p:sp>
        <p:nvSpPr>
          <p:cNvPr id="3" name="Textplatzhalter 2">
            <a:extLst>
              <a:ext uri="{FF2B5EF4-FFF2-40B4-BE49-F238E27FC236}">
                <a16:creationId xmlns:a16="http://schemas.microsoft.com/office/drawing/2014/main" id="{4F6BC982-C257-BC9C-6B63-E5C09D8F4F92}"/>
              </a:ext>
            </a:extLst>
          </p:cNvPr>
          <p:cNvSpPr>
            <a:spLocks noGrp="1"/>
          </p:cNvSpPr>
          <p:nvPr>
            <p:ph type="body" sz="quarter" idx="13"/>
          </p:nvPr>
        </p:nvSpPr>
        <p:spPr/>
        <p:txBody>
          <a:bodyPr lIns="91440" tIns="45720" rIns="91440" bIns="45720" anchor="t">
            <a:normAutofit/>
          </a:bodyPr>
          <a:lstStyle/>
          <a:p>
            <a:pPr marL="0" indent="0">
              <a:buNone/>
            </a:pPr>
            <a:endParaRPr lang="de-DE" dirty="0"/>
          </a:p>
        </p:txBody>
      </p:sp>
      <p:sp>
        <p:nvSpPr>
          <p:cNvPr id="4" name="Textplatzhalter 3">
            <a:extLst>
              <a:ext uri="{FF2B5EF4-FFF2-40B4-BE49-F238E27FC236}">
                <a16:creationId xmlns:a16="http://schemas.microsoft.com/office/drawing/2014/main" id="{9FDFD3BB-5D76-AF5D-B395-F1220D168F2C}"/>
              </a:ext>
            </a:extLst>
          </p:cNvPr>
          <p:cNvSpPr>
            <a:spLocks noGrp="1"/>
          </p:cNvSpPr>
          <p:nvPr>
            <p:ph type="body" sz="quarter" idx="14"/>
          </p:nvPr>
        </p:nvSpPr>
        <p:spPr>
          <a:xfrm>
            <a:off x="3481388" y="373224"/>
            <a:ext cx="8335962" cy="6045039"/>
          </a:xfrm>
        </p:spPr>
        <p:txBody>
          <a:bodyPr lIns="91440" tIns="45720" rIns="91440" bIns="45720" anchor="t"/>
          <a:lstStyle/>
          <a:p>
            <a:pPr marL="514350" indent="-514350">
              <a:buAutoNum type="arabicPlain" startAt="7"/>
            </a:pPr>
            <a:r>
              <a:rPr lang="de-DE" dirty="0"/>
              <a:t>Dann werde ich alle Nationen erschüttern, und die Kostbarkeiten aller Nationen werden kommen, und ich werde dieses Haus mit Herrlichkeit füllen, spricht der HERR der Heerscharen.</a:t>
            </a:r>
          </a:p>
          <a:p>
            <a:pPr marL="514350" indent="-514350">
              <a:buAutoNum type="arabicPlain" startAt="7"/>
            </a:pPr>
            <a:r>
              <a:rPr lang="de-DE" dirty="0"/>
              <a:t>Mein ist das Silber und mein das Gold, spricht der HERR der Heerscharen.</a:t>
            </a:r>
          </a:p>
          <a:p>
            <a:pPr marL="514350" indent="-514350">
              <a:buAutoNum type="arabicPlain" startAt="7"/>
            </a:pPr>
            <a:r>
              <a:rPr lang="de-DE" dirty="0"/>
              <a:t>Größer wird die Herrlichkeit dieses künftigen Hauses sein als die des früheren, spricht der HERR der Heerscharen, und an diesem Ort will ich Frieden geben, spricht der HERR der Heerscharen.</a:t>
            </a:r>
          </a:p>
        </p:txBody>
      </p:sp>
      <p:sp>
        <p:nvSpPr>
          <p:cNvPr id="5" name="Textplatzhalter 4">
            <a:extLst>
              <a:ext uri="{FF2B5EF4-FFF2-40B4-BE49-F238E27FC236}">
                <a16:creationId xmlns:a16="http://schemas.microsoft.com/office/drawing/2014/main" id="{5D6B3965-86B0-61E7-32A1-9DF6BBE78BBB}"/>
              </a:ext>
            </a:extLst>
          </p:cNvPr>
          <p:cNvSpPr>
            <a:spLocks noGrp="1"/>
          </p:cNvSpPr>
          <p:nvPr>
            <p:ph type="body" sz="quarter" idx="15"/>
          </p:nvPr>
        </p:nvSpPr>
        <p:spPr/>
        <p:txBody>
          <a:bodyPr/>
          <a:lstStyle/>
          <a:p>
            <a:r>
              <a:rPr lang="de-DE" dirty="0"/>
              <a:t>Haggai 2,1-9</a:t>
            </a:r>
          </a:p>
        </p:txBody>
      </p:sp>
    </p:spTree>
    <p:extLst>
      <p:ext uri="{BB962C8B-B14F-4D97-AF65-F5344CB8AC3E}">
        <p14:creationId xmlns:p14="http://schemas.microsoft.com/office/powerpoint/2010/main" val="27063012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D854CA7-EA18-7521-029D-4AAFBB812653}"/>
              </a:ext>
            </a:extLst>
          </p:cNvPr>
          <p:cNvSpPr>
            <a:spLocks noGrp="1"/>
          </p:cNvSpPr>
          <p:nvPr>
            <p:ph type="ctrTitle"/>
          </p:nvPr>
        </p:nvSpPr>
        <p:spPr>
          <a:xfrm>
            <a:off x="4034670" y="1632857"/>
            <a:ext cx="6633329" cy="1877105"/>
          </a:xfrm>
        </p:spPr>
        <p:txBody>
          <a:bodyPr lIns="91440" tIns="45720" rIns="91440" bIns="45720" anchor="t">
            <a:normAutofit/>
          </a:bodyPr>
          <a:lstStyle/>
          <a:p>
            <a:pPr algn="l"/>
            <a:r>
              <a:rPr lang="de-DE" b="1" dirty="0">
                <a:latin typeface="Raleway"/>
              </a:rPr>
              <a:t>Die Erinnerung an die frühere Herrlichkeit</a:t>
            </a:r>
            <a:endParaRPr lang="de-DE" b="1" dirty="0"/>
          </a:p>
        </p:txBody>
      </p:sp>
      <p:sp>
        <p:nvSpPr>
          <p:cNvPr id="3" name="Untertitel 2">
            <a:extLst>
              <a:ext uri="{FF2B5EF4-FFF2-40B4-BE49-F238E27FC236}">
                <a16:creationId xmlns:a16="http://schemas.microsoft.com/office/drawing/2014/main" id="{0BBBF061-974B-4DB4-98DA-37D733B31DE2}"/>
              </a:ext>
            </a:extLst>
          </p:cNvPr>
          <p:cNvSpPr>
            <a:spLocks noGrp="1"/>
          </p:cNvSpPr>
          <p:nvPr>
            <p:ph type="subTitle" idx="1"/>
          </p:nvPr>
        </p:nvSpPr>
        <p:spPr>
          <a:xfrm>
            <a:off x="4034670" y="3168223"/>
            <a:ext cx="4361982" cy="521554"/>
          </a:xfrm>
        </p:spPr>
        <p:txBody>
          <a:bodyPr lIns="91440" tIns="45720" rIns="91440" bIns="45720" anchor="t"/>
          <a:lstStyle/>
          <a:p>
            <a:r>
              <a:rPr lang="de-DE" dirty="0">
                <a:latin typeface="Raleway"/>
              </a:rPr>
              <a:t>Haggai 2,1-3</a:t>
            </a:r>
            <a:endParaRPr lang="de-DE" dirty="0"/>
          </a:p>
        </p:txBody>
      </p:sp>
      <p:sp>
        <p:nvSpPr>
          <p:cNvPr id="4" name="Textplatzhalter 3">
            <a:extLst>
              <a:ext uri="{FF2B5EF4-FFF2-40B4-BE49-F238E27FC236}">
                <a16:creationId xmlns:a16="http://schemas.microsoft.com/office/drawing/2014/main" id="{B6A5039E-698D-6216-4811-549844DF4D56}"/>
              </a:ext>
            </a:extLst>
          </p:cNvPr>
          <p:cNvSpPr>
            <a:spLocks noGrp="1"/>
          </p:cNvSpPr>
          <p:nvPr>
            <p:ph type="body" sz="quarter" idx="11"/>
          </p:nvPr>
        </p:nvSpPr>
        <p:spPr/>
        <p:txBody>
          <a:bodyPr/>
          <a:lstStyle/>
          <a:p>
            <a:r>
              <a:rPr lang="de-DE" dirty="0"/>
              <a:t>1.</a:t>
            </a:r>
          </a:p>
        </p:txBody>
      </p:sp>
    </p:spTree>
    <p:extLst>
      <p:ext uri="{BB962C8B-B14F-4D97-AF65-F5344CB8AC3E}">
        <p14:creationId xmlns:p14="http://schemas.microsoft.com/office/powerpoint/2010/main" val="24132406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E5F5A1-2F72-6F7C-A1BA-AE366AE02367}"/>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9BD90244-6887-B3AD-3BC9-7659DC05A26B}"/>
              </a:ext>
            </a:extLst>
          </p:cNvPr>
          <p:cNvSpPr>
            <a:spLocks noGrp="1"/>
          </p:cNvSpPr>
          <p:nvPr>
            <p:ph type="body" sz="quarter" idx="12"/>
          </p:nvPr>
        </p:nvSpPr>
        <p:spPr>
          <a:xfrm>
            <a:off x="-9329" y="173815"/>
            <a:ext cx="3077751" cy="1441450"/>
          </a:xfrm>
        </p:spPr>
        <p:txBody>
          <a:bodyPr lIns="91440" tIns="45720" rIns="91440" bIns="45720" anchor="t"/>
          <a:lstStyle/>
          <a:p>
            <a:r>
              <a:rPr lang="de-DE" dirty="0"/>
              <a:t>Die Sehnsucht nach Herrlichkeit</a:t>
            </a:r>
          </a:p>
        </p:txBody>
      </p:sp>
      <p:sp>
        <p:nvSpPr>
          <p:cNvPr id="3" name="Textplatzhalter 2">
            <a:extLst>
              <a:ext uri="{FF2B5EF4-FFF2-40B4-BE49-F238E27FC236}">
                <a16:creationId xmlns:a16="http://schemas.microsoft.com/office/drawing/2014/main" id="{49308806-97C9-D50B-C9AF-247278C0ACE1}"/>
              </a:ext>
            </a:extLst>
          </p:cNvPr>
          <p:cNvSpPr>
            <a:spLocks noGrp="1"/>
          </p:cNvSpPr>
          <p:nvPr>
            <p:ph type="body" sz="quarter" idx="13"/>
          </p:nvPr>
        </p:nvSpPr>
        <p:spPr>
          <a:xfrm>
            <a:off x="-9329" y="1464906"/>
            <a:ext cx="3143065" cy="4236098"/>
          </a:xfrm>
        </p:spPr>
        <p:txBody>
          <a:bodyPr lIns="91440" tIns="45720" rIns="91440" bIns="45720" anchor="t">
            <a:normAutofit/>
          </a:bodyPr>
          <a:lstStyle/>
          <a:p>
            <a:r>
              <a:rPr lang="de-DE" sz="2100" b="1" dirty="0"/>
              <a:t>Die Erinnerung an die frühere Herrlichkeit (V.1-3)</a:t>
            </a:r>
          </a:p>
          <a:p>
            <a:pPr marL="0" indent="0">
              <a:buNone/>
            </a:pPr>
            <a:endParaRPr lang="de-DE" sz="2100" b="1" dirty="0"/>
          </a:p>
          <a:p>
            <a:pPr marL="0" indent="0">
              <a:buNone/>
            </a:pPr>
            <a:r>
              <a:rPr lang="de-DE" sz="2100" dirty="0"/>
              <a:t>Weiterführende Stellen:</a:t>
            </a:r>
            <a:br>
              <a:rPr lang="de-DE" sz="2100" dirty="0"/>
            </a:br>
            <a:r>
              <a:rPr lang="de-DE" sz="2100" dirty="0"/>
              <a:t>1Kön 6-8; 2Kön 25,8-17</a:t>
            </a:r>
          </a:p>
          <a:p>
            <a:pPr marL="0" indent="0">
              <a:buNone/>
            </a:pPr>
            <a:r>
              <a:rPr lang="de-DE" sz="2100" dirty="0"/>
              <a:t>Esra 3,12-13</a:t>
            </a:r>
          </a:p>
          <a:p>
            <a:pPr marL="0" indent="0">
              <a:buNone/>
            </a:pPr>
            <a:r>
              <a:rPr lang="de-DE" sz="2100" dirty="0"/>
              <a:t>3Mo 23,33-36.42f</a:t>
            </a:r>
          </a:p>
          <a:p>
            <a:pPr marL="0" indent="0">
              <a:buNone/>
            </a:pPr>
            <a:r>
              <a:rPr lang="de-DE" sz="2100" dirty="0"/>
              <a:t>Esra 3,4</a:t>
            </a:r>
          </a:p>
          <a:p>
            <a:pPr marL="0" indent="0">
              <a:buNone/>
            </a:pPr>
            <a:endParaRPr lang="de-DE" sz="2100" b="1" dirty="0"/>
          </a:p>
          <a:p>
            <a:endParaRPr lang="de-DE" dirty="0"/>
          </a:p>
        </p:txBody>
      </p:sp>
      <p:sp>
        <p:nvSpPr>
          <p:cNvPr id="4" name="Textplatzhalter 3">
            <a:extLst>
              <a:ext uri="{FF2B5EF4-FFF2-40B4-BE49-F238E27FC236}">
                <a16:creationId xmlns:a16="http://schemas.microsoft.com/office/drawing/2014/main" id="{CBC42CB3-3E89-0CAD-0E6B-B30FD0FF77CA}"/>
              </a:ext>
            </a:extLst>
          </p:cNvPr>
          <p:cNvSpPr>
            <a:spLocks noGrp="1"/>
          </p:cNvSpPr>
          <p:nvPr>
            <p:ph type="body" sz="quarter" idx="14"/>
          </p:nvPr>
        </p:nvSpPr>
        <p:spPr>
          <a:xfrm>
            <a:off x="3481388" y="373224"/>
            <a:ext cx="8335962" cy="6045039"/>
          </a:xfrm>
        </p:spPr>
        <p:txBody>
          <a:bodyPr lIns="91440" tIns="45720" rIns="91440" bIns="45720" anchor="t"/>
          <a:lstStyle/>
          <a:p>
            <a:pPr marL="514350" indent="-514350">
              <a:buAutoNum type="arabicPlain"/>
            </a:pPr>
            <a:r>
              <a:rPr lang="de-DE" dirty="0"/>
              <a:t>Im siebten ⟨Monat⟩, am 21. des Monats, geschah das Wort des HERRN durch den Propheten Haggai:</a:t>
            </a:r>
          </a:p>
          <a:p>
            <a:pPr marL="514350" indent="-514350">
              <a:buAutoNum type="arabicPlain"/>
            </a:pPr>
            <a:r>
              <a:rPr lang="de-DE" dirty="0"/>
              <a:t>Sage doch zu </a:t>
            </a:r>
            <a:r>
              <a:rPr lang="de-DE" dirty="0" err="1"/>
              <a:t>Serubbabel</a:t>
            </a:r>
            <a:r>
              <a:rPr lang="de-DE" dirty="0"/>
              <a:t>, dem Sohn </a:t>
            </a:r>
            <a:r>
              <a:rPr lang="de-DE" dirty="0" err="1"/>
              <a:t>Schealtiëls</a:t>
            </a:r>
            <a:r>
              <a:rPr lang="de-DE" dirty="0"/>
              <a:t>, dem Statthalter von </a:t>
            </a:r>
            <a:r>
              <a:rPr lang="de-DE" dirty="0" err="1"/>
              <a:t>Juda</a:t>
            </a:r>
            <a:r>
              <a:rPr lang="de-DE" dirty="0"/>
              <a:t>, und zu Jeschua, dem Sohn </a:t>
            </a:r>
            <a:r>
              <a:rPr lang="de-DE" dirty="0" err="1"/>
              <a:t>Jozadaks</a:t>
            </a:r>
            <a:r>
              <a:rPr lang="de-DE" dirty="0"/>
              <a:t>, dem Hohen Priester, und zu dem Rest des Volkes und sprich:</a:t>
            </a:r>
          </a:p>
          <a:p>
            <a:pPr marL="514350" indent="-514350">
              <a:buAutoNum type="arabicPlain"/>
            </a:pPr>
            <a:r>
              <a:rPr lang="de-DE" dirty="0"/>
              <a:t>Wer ist unter euch ⟨noch⟩ übrig geblieben, der dieses Haus in seiner früheren Herrlichkeit gesehen hat? Und wie seht ihr es jetzt? Ist es nicht wie nichts in euren Augen?</a:t>
            </a:r>
          </a:p>
        </p:txBody>
      </p:sp>
      <p:sp>
        <p:nvSpPr>
          <p:cNvPr id="5" name="Textplatzhalter 4">
            <a:extLst>
              <a:ext uri="{FF2B5EF4-FFF2-40B4-BE49-F238E27FC236}">
                <a16:creationId xmlns:a16="http://schemas.microsoft.com/office/drawing/2014/main" id="{0D16C20D-25D4-D20A-A60C-2C5E45E5A704}"/>
              </a:ext>
            </a:extLst>
          </p:cNvPr>
          <p:cNvSpPr>
            <a:spLocks noGrp="1"/>
          </p:cNvSpPr>
          <p:nvPr>
            <p:ph type="body" sz="quarter" idx="15"/>
          </p:nvPr>
        </p:nvSpPr>
        <p:spPr/>
        <p:txBody>
          <a:bodyPr/>
          <a:lstStyle/>
          <a:p>
            <a:r>
              <a:rPr lang="de-DE" dirty="0"/>
              <a:t>Haggai 2,1-3</a:t>
            </a:r>
          </a:p>
        </p:txBody>
      </p:sp>
    </p:spTree>
    <p:extLst>
      <p:ext uri="{BB962C8B-B14F-4D97-AF65-F5344CB8AC3E}">
        <p14:creationId xmlns:p14="http://schemas.microsoft.com/office/powerpoint/2010/main" val="42206818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ABD3D-180A-6A95-E66D-DCB78CC2791A}"/>
            </a:ext>
          </a:extLst>
        </p:cNvPr>
        <p:cNvGrpSpPr/>
        <p:nvPr/>
      </p:nvGrpSpPr>
      <p:grpSpPr>
        <a:xfrm>
          <a:off x="0" y="0"/>
          <a:ext cx="0" cy="0"/>
          <a:chOff x="0" y="0"/>
          <a:chExt cx="0" cy="0"/>
        </a:xfrm>
      </p:grpSpPr>
      <p:sp>
        <p:nvSpPr>
          <p:cNvPr id="2" name="Textplatzhalter 1">
            <a:extLst>
              <a:ext uri="{FF2B5EF4-FFF2-40B4-BE49-F238E27FC236}">
                <a16:creationId xmlns:a16="http://schemas.microsoft.com/office/drawing/2014/main" id="{E5E3A023-8F59-35B5-E7EC-50CBB9B389AB}"/>
              </a:ext>
            </a:extLst>
          </p:cNvPr>
          <p:cNvSpPr>
            <a:spLocks noGrp="1"/>
          </p:cNvSpPr>
          <p:nvPr>
            <p:ph type="body" sz="quarter" idx="12"/>
          </p:nvPr>
        </p:nvSpPr>
        <p:spPr>
          <a:xfrm>
            <a:off x="-9329" y="173815"/>
            <a:ext cx="3077751" cy="1441450"/>
          </a:xfrm>
        </p:spPr>
        <p:txBody>
          <a:bodyPr lIns="91440" tIns="45720" rIns="91440" bIns="45720" anchor="t"/>
          <a:lstStyle/>
          <a:p>
            <a:r>
              <a:rPr lang="de-DE" dirty="0"/>
              <a:t>Die Sehnsucht nach Herrlichkeit</a:t>
            </a:r>
          </a:p>
        </p:txBody>
      </p:sp>
      <p:sp>
        <p:nvSpPr>
          <p:cNvPr id="3" name="Textplatzhalter 2">
            <a:extLst>
              <a:ext uri="{FF2B5EF4-FFF2-40B4-BE49-F238E27FC236}">
                <a16:creationId xmlns:a16="http://schemas.microsoft.com/office/drawing/2014/main" id="{AE2C44AC-F9F2-974E-6950-0B6042A251BE}"/>
              </a:ext>
            </a:extLst>
          </p:cNvPr>
          <p:cNvSpPr>
            <a:spLocks noGrp="1"/>
          </p:cNvSpPr>
          <p:nvPr>
            <p:ph type="body" sz="quarter" idx="13"/>
          </p:nvPr>
        </p:nvSpPr>
        <p:spPr>
          <a:xfrm>
            <a:off x="-9329" y="1464906"/>
            <a:ext cx="3143065" cy="4236098"/>
          </a:xfrm>
        </p:spPr>
        <p:txBody>
          <a:bodyPr lIns="91440" tIns="45720" rIns="91440" bIns="45720" anchor="t">
            <a:normAutofit/>
          </a:bodyPr>
          <a:lstStyle/>
          <a:p>
            <a:r>
              <a:rPr lang="de-DE" sz="2100" b="1" dirty="0"/>
              <a:t>Die Erinnerung an die frühere Herrlichkeit (V.1-3)</a:t>
            </a:r>
          </a:p>
          <a:p>
            <a:pPr marL="0" indent="0">
              <a:buNone/>
            </a:pPr>
            <a:endParaRPr lang="de-DE" sz="2100" b="1" dirty="0"/>
          </a:p>
          <a:p>
            <a:pPr marL="0" indent="0">
              <a:buNone/>
            </a:pPr>
            <a:endParaRPr lang="de-DE" sz="2100" b="1" dirty="0"/>
          </a:p>
          <a:p>
            <a:endParaRPr lang="de-DE" dirty="0"/>
          </a:p>
        </p:txBody>
      </p:sp>
      <p:sp>
        <p:nvSpPr>
          <p:cNvPr id="4" name="Textplatzhalter 3">
            <a:extLst>
              <a:ext uri="{FF2B5EF4-FFF2-40B4-BE49-F238E27FC236}">
                <a16:creationId xmlns:a16="http://schemas.microsoft.com/office/drawing/2014/main" id="{06B3A68B-D77B-87CA-3A6C-85E9DB89AB7E}"/>
              </a:ext>
            </a:extLst>
          </p:cNvPr>
          <p:cNvSpPr>
            <a:spLocks noGrp="1"/>
          </p:cNvSpPr>
          <p:nvPr>
            <p:ph type="body" sz="quarter" idx="14"/>
          </p:nvPr>
        </p:nvSpPr>
        <p:spPr>
          <a:xfrm>
            <a:off x="3481388" y="373224"/>
            <a:ext cx="8335962" cy="6045039"/>
          </a:xfrm>
        </p:spPr>
        <p:txBody>
          <a:bodyPr lIns="91440" tIns="45720" rIns="91440" bIns="45720" anchor="t"/>
          <a:lstStyle/>
          <a:p>
            <a:r>
              <a:rPr lang="de-DE" b="1" dirty="0"/>
              <a:t>1. Könige 8,2.10-11</a:t>
            </a:r>
          </a:p>
          <a:p>
            <a:pPr marL="514350" indent="-514350">
              <a:buAutoNum type="arabicPlain" startAt="2"/>
            </a:pPr>
            <a:r>
              <a:rPr lang="de-DE" dirty="0"/>
              <a:t>Und alle Männer von Israel versammelten sich zum König Salomo im Monat </a:t>
            </a:r>
            <a:r>
              <a:rPr lang="de-DE" dirty="0" err="1"/>
              <a:t>Etanim</a:t>
            </a:r>
            <a:r>
              <a:rPr lang="de-DE" dirty="0"/>
              <a:t> </a:t>
            </a:r>
            <a:r>
              <a:rPr lang="de-DE" sz="2000" dirty="0"/>
              <a:t>(sonst auch Tischri genannt), </a:t>
            </a:r>
            <a:r>
              <a:rPr lang="de-DE" dirty="0"/>
              <a:t>das ist der siebte Monat, am Fest.</a:t>
            </a:r>
            <a:br>
              <a:rPr lang="de-DE" dirty="0"/>
            </a:br>
            <a:endParaRPr lang="de-DE" dirty="0"/>
          </a:p>
          <a:p>
            <a:pPr marL="514350" indent="-514350">
              <a:buAutoNum type="arabicPlain" startAt="10"/>
            </a:pPr>
            <a:r>
              <a:rPr lang="de-DE" dirty="0"/>
              <a:t>Und es geschah, als die Priester aus dem Heiligen hinausgingen, da erfüllte die Wolke das Haus des HERRN; </a:t>
            </a:r>
          </a:p>
          <a:p>
            <a:pPr marL="514350" indent="-514350">
              <a:buAutoNum type="arabicPlain" startAt="10"/>
            </a:pPr>
            <a:r>
              <a:rPr lang="de-DE" dirty="0"/>
              <a:t>und die Priester konnten wegen der Wolke nicht hinzutreten, um den Dienst zu verrichten; denn die Herrlichkeit des HERRN erfüllte das Haus des HERRN. </a:t>
            </a:r>
          </a:p>
        </p:txBody>
      </p:sp>
      <p:sp>
        <p:nvSpPr>
          <p:cNvPr id="5" name="Textplatzhalter 4">
            <a:extLst>
              <a:ext uri="{FF2B5EF4-FFF2-40B4-BE49-F238E27FC236}">
                <a16:creationId xmlns:a16="http://schemas.microsoft.com/office/drawing/2014/main" id="{F51B506B-BF28-C3CA-6FB0-6D23A935E252}"/>
              </a:ext>
            </a:extLst>
          </p:cNvPr>
          <p:cNvSpPr>
            <a:spLocks noGrp="1"/>
          </p:cNvSpPr>
          <p:nvPr>
            <p:ph type="body" sz="quarter" idx="15"/>
          </p:nvPr>
        </p:nvSpPr>
        <p:spPr/>
        <p:txBody>
          <a:bodyPr/>
          <a:lstStyle/>
          <a:p>
            <a:endParaRPr lang="de-DE" dirty="0"/>
          </a:p>
        </p:txBody>
      </p:sp>
    </p:spTree>
    <p:extLst>
      <p:ext uri="{BB962C8B-B14F-4D97-AF65-F5344CB8AC3E}">
        <p14:creationId xmlns:p14="http://schemas.microsoft.com/office/powerpoint/2010/main" val="3929620617"/>
      </p:ext>
    </p:extLst>
  </p:cSld>
  <p:clrMapOvr>
    <a:masterClrMapping/>
  </p:clrMapOvr>
</p:sld>
</file>

<file path=ppt/theme/theme1.xml><?xml version="1.0" encoding="utf-8"?>
<a:theme xmlns:a="http://schemas.openxmlformats.org/drawingml/2006/main" name="Folie Themenreih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2612</Words>
  <Application>Microsoft Office PowerPoint</Application>
  <PresentationFormat>Breitbild</PresentationFormat>
  <Paragraphs>190</Paragraphs>
  <Slides>26</Slides>
  <Notes>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26</vt:i4>
      </vt:variant>
    </vt:vector>
  </HeadingPairs>
  <TitlesOfParts>
    <vt:vector size="32" baseType="lpstr">
      <vt:lpstr>Raleway SemiBold</vt:lpstr>
      <vt:lpstr>Arial</vt:lpstr>
      <vt:lpstr>Raleway Light</vt:lpstr>
      <vt:lpstr>Lato</vt:lpstr>
      <vt:lpstr>Raleway</vt:lpstr>
      <vt:lpstr>Folie Themenreihe</vt:lpstr>
      <vt:lpstr>PowerPoint-Präsentation</vt:lpstr>
      <vt:lpstr>PowerPoint-Präsentation</vt:lpstr>
      <vt:lpstr>  Die Sehnsucht nach Herrlichkeit </vt:lpstr>
      <vt:lpstr>PowerPoint-Präsentation</vt:lpstr>
      <vt:lpstr>PowerPoint-Präsentation</vt:lpstr>
      <vt:lpstr>PowerPoint-Präsentation</vt:lpstr>
      <vt:lpstr>Die Erinnerung an die frühere Herrlichkeit</vt:lpstr>
      <vt:lpstr>PowerPoint-Präsentation</vt:lpstr>
      <vt:lpstr>PowerPoint-Präsentation</vt:lpstr>
      <vt:lpstr>Der Einsatz für die gegenwärtige Herrlichkeit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Das Erwarten der zukünftigen Herrlichkeit</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EFG Technik</dc:creator>
  <cp:lastModifiedBy>EFG Technik</cp:lastModifiedBy>
  <cp:revision>55</cp:revision>
  <dcterms:created xsi:type="dcterms:W3CDTF">2023-02-20T18:38:09Z</dcterms:created>
  <dcterms:modified xsi:type="dcterms:W3CDTF">2025-10-17T12:07:12Z</dcterms:modified>
</cp:coreProperties>
</file>