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93" r:id="rId3"/>
    <p:sldId id="256" r:id="rId4"/>
    <p:sldId id="262" r:id="rId5"/>
    <p:sldId id="289" r:id="rId6"/>
    <p:sldId id="291" r:id="rId7"/>
    <p:sldId id="297" r:id="rId8"/>
    <p:sldId id="294" r:id="rId9"/>
    <p:sldId id="295" r:id="rId10"/>
    <p:sldId id="300" r:id="rId11"/>
    <p:sldId id="303" r:id="rId12"/>
    <p:sldId id="296" r:id="rId13"/>
    <p:sldId id="268" r:id="rId14"/>
    <p:sldId id="292" r:id="rId15"/>
    <p:sldId id="298" r:id="rId16"/>
    <p:sldId id="302" r:id="rId17"/>
    <p:sldId id="299" r:id="rId18"/>
  </p:sldIdLst>
  <p:sldSz cx="12192000" cy="6858000"/>
  <p:notesSz cx="6858000" cy="9144000"/>
  <p:embeddedFontLs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Raleway" panose="020B0503030101060003" pitchFamily="34" charset="0"/>
      <p:regular r:id="rId23"/>
      <p:bold r:id="rId24"/>
      <p:italic r:id="rId25"/>
      <p:boldItalic r:id="rId26"/>
    </p:embeddedFont>
    <p:embeddedFont>
      <p:font typeface="Raleway Light" panose="020B0403030101060003" pitchFamily="34" charset="0"/>
      <p:regular r:id="rId27"/>
      <p:italic r:id="rId28"/>
    </p:embeddedFont>
    <p:embeddedFont>
      <p:font typeface="Raleway SemiBold" panose="020B0703030101060003" pitchFamily="34" charset="0"/>
      <p:bold r:id="rId29"/>
      <p:boldItalic r:id="rId3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E9F"/>
    <a:srgbClr val="FFFFFF"/>
    <a:srgbClr val="402F28"/>
    <a:srgbClr val="000000"/>
    <a:srgbClr val="88A5A1"/>
    <a:srgbClr val="33211A"/>
    <a:srgbClr val="C9AB89"/>
    <a:srgbClr val="896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E13382-9B07-4EAF-8078-EEBCED5D142C}" v="521" dt="2026-01-17T23:26:11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Gebäude, draußen, Altertum enthält.&#10;&#10;Automatisch generierte Beschreibung">
            <a:extLst>
              <a:ext uri="{FF2B5EF4-FFF2-40B4-BE49-F238E27FC236}">
                <a16:creationId xmlns:a16="http://schemas.microsoft.com/office/drawing/2014/main" id="{D092E89D-953B-6A95-A52D-4B97E8084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5"/>
            <a:ext cx="12192000" cy="685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8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digttitel &amp; Textste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Himmel, Säule, Römischer Tempel enthält.&#10;&#10;Automatisch generierte Beschreibung">
            <a:extLst>
              <a:ext uri="{FF2B5EF4-FFF2-40B4-BE49-F238E27FC236}">
                <a16:creationId xmlns:a16="http://schemas.microsoft.com/office/drawing/2014/main" id="{0F65C8E1-179C-DB3F-D227-22508AA5E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1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digttitel &amp; Textste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18AD09C5-8C50-487A-1AB7-3E20E13C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0" y="365125"/>
            <a:ext cx="5359399" cy="3222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>
                <a:solidFill>
                  <a:srgbClr val="33211A"/>
                </a:solidFill>
              </a:defRPr>
            </a:lvl1pPr>
          </a:lstStyle>
          <a:p>
            <a:r>
              <a:rPr lang="de-DE" dirty="0"/>
              <a:t>Thema</a:t>
            </a:r>
            <a:br>
              <a:rPr lang="de-DE" dirty="0"/>
            </a:br>
            <a:r>
              <a:rPr lang="de-DE" dirty="0"/>
              <a:t>(Untertitel)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514FEFF2-7B98-03B8-1F3E-FD9173877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0" y="3612662"/>
            <a:ext cx="4318000" cy="828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rgbClr val="33211A"/>
                </a:solidFill>
              </a:defRPr>
            </a:lvl1pPr>
          </a:lstStyle>
          <a:p>
            <a:pPr lvl="0"/>
            <a:r>
              <a:rPr lang="de-DE" dirty="0"/>
              <a:t>Predigttext</a:t>
            </a:r>
          </a:p>
        </p:txBody>
      </p:sp>
    </p:spTree>
    <p:extLst>
      <p:ext uri="{BB962C8B-B14F-4D97-AF65-F5344CB8AC3E}">
        <p14:creationId xmlns:p14="http://schemas.microsoft.com/office/powerpoint/2010/main" val="10940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95ED324-CE05-4B20-6BFA-5913F1C18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4670" y="1485901"/>
            <a:ext cx="6633329" cy="20240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rgbClr val="33211A"/>
                </a:solidFill>
              </a:defRPr>
            </a:lvl1pPr>
          </a:lstStyle>
          <a:p>
            <a:pPr algn="l"/>
            <a:r>
              <a:rPr lang="de-DE" sz="4800" dirty="0">
                <a:latin typeface="Raleway Light" panose="020B0403030101060003" pitchFamily="34" charset="0"/>
              </a:rPr>
              <a:t>Unterpunkt</a:t>
            </a:r>
            <a:br>
              <a:rPr lang="de-DE" sz="4800" dirty="0">
                <a:latin typeface="Raleway" panose="020B0503030101060003" pitchFamily="34" charset="0"/>
              </a:rPr>
            </a:br>
            <a:r>
              <a:rPr lang="de-DE" sz="4800" dirty="0">
                <a:latin typeface="Raleway" panose="020B0503030101060003" pitchFamily="34" charset="0"/>
              </a:rPr>
              <a:t>(</a:t>
            </a:r>
            <a:r>
              <a:rPr lang="de-DE" sz="4800" dirty="0">
                <a:latin typeface="Raleway SemiBold" panose="020B0703030101060003" pitchFamily="34" charset="0"/>
              </a:rPr>
              <a:t>Untertitel)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AE22A605-D608-A33E-9CD8-90C1225A0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4672" y="3602038"/>
            <a:ext cx="4361982" cy="521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33211A"/>
                </a:solidFill>
              </a:defRPr>
            </a:lvl1pPr>
          </a:lstStyle>
          <a:p>
            <a:pPr algn="l"/>
            <a:r>
              <a:rPr lang="de-DE" dirty="0">
                <a:latin typeface="Raleway Light" panose="020B0403030101060003" pitchFamily="34" charset="0"/>
              </a:rPr>
              <a:t>Bibelstelle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981A0C6-B45A-44E2-E7A0-D9C857D680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0575" y="1485901"/>
            <a:ext cx="2057400" cy="11957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1.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D35153-7803-2BFF-61B8-7CC6A64B7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7" y="478"/>
            <a:ext cx="3084770" cy="68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6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mit Bibe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587E797-413D-DBBE-126D-9E7A3A3EB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8"/>
            <a:ext cx="3084770" cy="6857044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2EAEBC-4305-DBBE-C675-53945F97C9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1526" y="668338"/>
            <a:ext cx="2816225" cy="1441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de-DE" dirty="0">
                <a:latin typeface="Raleway" panose="020B0503030101060003" pitchFamily="34" charset="0"/>
              </a:rPr>
              <a:t>Thema</a:t>
            </a:r>
          </a:p>
          <a:p>
            <a:pPr lvl="0"/>
            <a:r>
              <a:rPr lang="de-DE" dirty="0">
                <a:latin typeface="Raleway" panose="020B0503030101060003" pitchFamily="34" charset="0"/>
              </a:rPr>
              <a:t>(Untertitel)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2C6CA0-4E74-9ADC-8161-19EBFCD7FF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526" y="2400300"/>
            <a:ext cx="2816225" cy="2347913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>
              <a:buFont typeface="+mj-lt"/>
              <a:buAutoNum type="arabicPeriod"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… Unterpunkt</a:t>
            </a:r>
          </a:p>
          <a:p>
            <a:pPr lvl="0"/>
            <a:r>
              <a:rPr lang="de-DE" dirty="0"/>
              <a:t>… Unterpunkt</a:t>
            </a:r>
          </a:p>
          <a:p>
            <a:pPr lvl="0"/>
            <a:r>
              <a:rPr lang="de-DE" dirty="0"/>
              <a:t>… Unterpunkt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AD7FC9C-726B-7DA5-BACE-3691EC319E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81388" y="668338"/>
            <a:ext cx="8335962" cy="5749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3321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/>
              <a:t>Bibeltext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49C45E33-C17A-AB20-6493-9621F8BF45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1388" y="6418263"/>
            <a:ext cx="8335962" cy="3518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33211A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Bibelstelle</a:t>
            </a:r>
          </a:p>
        </p:txBody>
      </p:sp>
    </p:spTree>
    <p:extLst>
      <p:ext uri="{BB962C8B-B14F-4D97-AF65-F5344CB8AC3E}">
        <p14:creationId xmlns:p14="http://schemas.microsoft.com/office/powerpoint/2010/main" val="20883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7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2" r:id="rId3"/>
    <p:sldLayoutId id="2147483651" r:id="rId4"/>
    <p:sldLayoutId id="2147483650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E1530364-99E4-5038-0903-8600E84E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50949"/>
            <a:ext cx="5838825" cy="2930525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“Wie ein weites Meer 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ist dein Wort, o Herr, 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unergründlich tief und reich”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6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C0CD3-292A-A39A-0E61-33C8AAA2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D12BEDD-CB80-FB90-57CD-FA488478F3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de-DE" sz="2400" dirty="0">
                <a:latin typeface="Raleway SemiBold"/>
              </a:rPr>
              <a:t>Gottes </a:t>
            </a:r>
            <a:br>
              <a:rPr lang="de-DE" sz="2400" dirty="0">
                <a:latin typeface="Raleway SemiBold"/>
              </a:rPr>
            </a:br>
            <a:r>
              <a:rPr lang="de-DE" sz="2400" dirty="0">
                <a:latin typeface="Raleway SemiBold"/>
              </a:rPr>
              <a:t>souveräne Treue</a:t>
            </a:r>
            <a:endParaRPr lang="de-DE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3C4B80-E812-68F1-D64C-2B064758D1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pPr marL="514350" indent="-514350">
              <a:buFont typeface="+mj-lt"/>
              <a:buAutoNum type="arabicPeriod" startAt="10"/>
            </a:pPr>
            <a:r>
              <a:rPr lang="de-DE" dirty="0"/>
              <a:t>Und nicht allein dies, sondern auch, als Rebekka von ein und demselben, von unserem Vater Isaak, schwanger war,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de-DE" dirty="0"/>
              <a:t>als [die Kinder] noch nicht geboren waren und weder Gutes noch Böses getan hatten — </a:t>
            </a:r>
            <a:r>
              <a:rPr lang="de-DE" dirty="0">
                <a:solidFill>
                  <a:schemeClr val="bg1"/>
                </a:solidFill>
                <a:highlight>
                  <a:srgbClr val="849E9F"/>
                </a:highlight>
              </a:rPr>
              <a:t>damit der gemäß der Auserwählung gefasste Vorsatz Gottes bestehen bleibe, nicht aufgrund von Werken, sondern aufgrund des Berufenden </a:t>
            </a:r>
            <a:r>
              <a:rPr lang="de-DE" dirty="0"/>
              <a:t>—,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de-DE" dirty="0"/>
              <a:t>wurde zu ihr gesagt: »Der Ältere wird dem Jüngeren dienen«;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6D6CC3B-E5CA-056A-81ED-05A797DB37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Römer 9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955183-5B3D-1430-AAEE-1E6091A1E0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526" y="1666876"/>
            <a:ext cx="2816225" cy="308133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de-DE" dirty="0">
                <a:latin typeface="Raleway"/>
              </a:rPr>
              <a:t>Gottes Vorsatz bleibt bestehen (9,6-13)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91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6662B-9B5A-3F00-E04E-CA91D3D55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E8FC1C9-9832-1B14-42A6-57ADECF3B1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de-DE" sz="2400" dirty="0">
                <a:latin typeface="Raleway SemiBold"/>
              </a:rPr>
              <a:t>Gottes </a:t>
            </a:r>
            <a:br>
              <a:rPr lang="de-DE" sz="2400" dirty="0">
                <a:latin typeface="Raleway SemiBold"/>
              </a:rPr>
            </a:br>
            <a:r>
              <a:rPr lang="de-DE" sz="2400" dirty="0">
                <a:latin typeface="Raleway SemiBold"/>
              </a:rPr>
              <a:t>souveräne Treue</a:t>
            </a:r>
            <a:endParaRPr lang="de-DE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999FB5-2BA9-603D-F7AC-9ED34BDBF0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pPr marL="514350" indent="-514350">
              <a:buFont typeface="+mj-lt"/>
              <a:buAutoNum type="arabicPeriod" startAt="10"/>
            </a:pPr>
            <a:r>
              <a:rPr lang="de-DE" dirty="0"/>
              <a:t>Und nicht allein dies, sondern auch, als Rebekka von ein und demselben, von unserem Vater Isaak, schwanger war,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de-DE" dirty="0"/>
              <a:t>als [die Kinder] noch nicht geboren waren und weder Gutes noch Böses getan hatten — </a:t>
            </a:r>
            <a:r>
              <a:rPr lang="de-DE" dirty="0">
                <a:solidFill>
                  <a:schemeClr val="bg1"/>
                </a:solidFill>
                <a:highlight>
                  <a:srgbClr val="849E9F"/>
                </a:highlight>
              </a:rPr>
              <a:t>damit der gemäß der Auserwählung gefasste Vorsatz Gottes bestehen bleibe, nicht aufgrund von Werken, sondern aufgrund des Berufenden </a:t>
            </a:r>
            <a:r>
              <a:rPr lang="de-DE" dirty="0"/>
              <a:t>—,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de-DE" dirty="0"/>
              <a:t>wurde zu ihr gesagt: »Der Ältere wird dem Jüngeren dienen«;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de-DE" dirty="0"/>
              <a:t>wie auch geschrieben steht: »Jakob habe ich geliebt, Esau aber habe ich gehasst«.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E69941-4916-47FA-94C6-A51ED7317B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Römer 9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A0F6A1-756B-7076-51A4-70CFBD6BCF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526" y="1666876"/>
            <a:ext cx="2816225" cy="308133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de-DE" dirty="0">
                <a:latin typeface="Raleway"/>
              </a:rPr>
              <a:t>Gottes Vorsatz bleibt bestehen (9,6-13)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978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AA895-FEC4-B497-E321-C09280A2D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EC44AFD-A8FA-BBB1-F2A9-A437F568BD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de-DE" sz="2400" dirty="0">
                <a:latin typeface="Raleway SemiBold"/>
              </a:rPr>
              <a:t>Gottes </a:t>
            </a:r>
            <a:br>
              <a:rPr lang="de-DE" sz="2400" dirty="0">
                <a:latin typeface="Raleway SemiBold"/>
              </a:rPr>
            </a:br>
            <a:r>
              <a:rPr lang="de-DE" sz="2400" dirty="0">
                <a:latin typeface="Raleway SemiBold"/>
              </a:rPr>
              <a:t>souveräne Treue</a:t>
            </a:r>
            <a:endParaRPr lang="de-DE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16C52F-8D7A-DAEC-B584-D77B9B6B58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pPr marL="514350" indent="-514350">
              <a:buFont typeface="+mj-lt"/>
              <a:buAutoNum type="arabicPeriod" startAt="12"/>
            </a:pPr>
            <a:r>
              <a:rPr lang="de-DE" dirty="0"/>
              <a:t>wurde zu ihr gesagt: »Der Ältere wird dem Jüngeren dienen«;</a:t>
            </a:r>
          </a:p>
          <a:p>
            <a:pPr marL="514350" indent="-514350">
              <a:buFont typeface="+mj-lt"/>
              <a:buAutoNum type="arabicPeriod" startAt="12"/>
            </a:pPr>
            <a:endParaRPr lang="de-DE" dirty="0"/>
          </a:p>
          <a:p>
            <a:pPr marL="514350" indent="-514350">
              <a:buFont typeface="+mj-lt"/>
              <a:buAutoNum type="arabicPeriod" startAt="12"/>
            </a:pPr>
            <a:endParaRPr lang="de-DE" dirty="0"/>
          </a:p>
          <a:p>
            <a:pPr marL="514350" indent="-514350">
              <a:buFont typeface="+mj-lt"/>
              <a:buAutoNum type="arabicPeriod" startAt="12"/>
            </a:pPr>
            <a:endParaRPr lang="de-DE" dirty="0"/>
          </a:p>
          <a:p>
            <a:pPr marL="514350" indent="-514350">
              <a:buFont typeface="+mj-lt"/>
              <a:buAutoNum type="arabicPeriod" startAt="12"/>
            </a:pPr>
            <a:endParaRPr lang="de-DE" dirty="0"/>
          </a:p>
          <a:p>
            <a:pPr marL="514350" indent="-514350">
              <a:buFont typeface="+mj-lt"/>
              <a:buAutoNum type="arabicPeriod" startAt="12"/>
            </a:pPr>
            <a:endParaRPr lang="de-DE" dirty="0"/>
          </a:p>
          <a:p>
            <a:pPr marL="514350" indent="-514350">
              <a:buFont typeface="+mj-lt"/>
              <a:buAutoNum type="arabicPeriod" startAt="12"/>
            </a:pPr>
            <a:endParaRPr lang="de-DE" dirty="0"/>
          </a:p>
          <a:p>
            <a:pPr marL="514350" indent="-514350">
              <a:buFont typeface="+mj-lt"/>
              <a:buAutoNum type="arabicPeriod" startAt="12"/>
            </a:pPr>
            <a:endParaRPr lang="de-DE" dirty="0"/>
          </a:p>
          <a:p>
            <a:pPr marL="514350" indent="-514350">
              <a:buFont typeface="+mj-lt"/>
              <a:buAutoNum type="arabicPeriod" startAt="12"/>
            </a:pPr>
            <a:endParaRPr lang="de-DE" dirty="0"/>
          </a:p>
          <a:p>
            <a:pPr marL="514350" indent="-514350">
              <a:buFont typeface="+mj-lt"/>
              <a:buAutoNum type="arabicPeriod" startAt="12"/>
            </a:pPr>
            <a:r>
              <a:rPr lang="de-DE" dirty="0"/>
              <a:t>wie auch geschrieben steht: »Jakob habe ich geliebt, Esau aber habe ich gehasst«.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BDEF5B-0213-2558-7894-495055041F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Römer 9,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F6E12B0-5580-A962-8955-C5125137A111}"/>
              </a:ext>
            </a:extLst>
          </p:cNvPr>
          <p:cNvSpPr/>
          <p:nvPr/>
        </p:nvSpPr>
        <p:spPr>
          <a:xfrm>
            <a:off x="1729963" y="2762250"/>
            <a:ext cx="2695575" cy="1333500"/>
          </a:xfrm>
          <a:prstGeom prst="rect">
            <a:avLst/>
          </a:prstGeom>
          <a:solidFill>
            <a:srgbClr val="849E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&gt; 1.300 Jahre</a:t>
            </a:r>
          </a:p>
        </p:txBody>
      </p:sp>
      <p:sp>
        <p:nvSpPr>
          <p:cNvPr id="8" name="Geschweifte Klammer links 7">
            <a:extLst>
              <a:ext uri="{FF2B5EF4-FFF2-40B4-BE49-F238E27FC236}">
                <a16:creationId xmlns:a16="http://schemas.microsoft.com/office/drawing/2014/main" id="{5DB98412-CD7D-2DA2-D57D-96624CF6C4F8}"/>
              </a:ext>
            </a:extLst>
          </p:cNvPr>
          <p:cNvSpPr/>
          <p:nvPr/>
        </p:nvSpPr>
        <p:spPr>
          <a:xfrm>
            <a:off x="4425538" y="1733550"/>
            <a:ext cx="1079912" cy="3810000"/>
          </a:xfrm>
          <a:prstGeom prst="leftBrace">
            <a:avLst>
              <a:gd name="adj1" fmla="val 8333"/>
              <a:gd name="adj2" fmla="val 44750"/>
            </a:avLst>
          </a:prstGeom>
          <a:solidFill>
            <a:srgbClr val="849E9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235941D-45E6-A0A2-6D24-8918C4F2690C}"/>
              </a:ext>
            </a:extLst>
          </p:cNvPr>
          <p:cNvSpPr/>
          <p:nvPr/>
        </p:nvSpPr>
        <p:spPr>
          <a:xfrm>
            <a:off x="5505449" y="1733549"/>
            <a:ext cx="6143625" cy="3809999"/>
          </a:xfrm>
          <a:prstGeom prst="rect">
            <a:avLst/>
          </a:prstGeom>
          <a:solidFill>
            <a:srgbClr val="849E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/>
              <a:t>Jakobs moralischem Versagen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/>
              <a:t>Esaus irdischem Erfolg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/>
              <a:t>Edoms Aufstieg und Macht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/>
              <a:t>Israels Gefangenschaft und Abfall von Gott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403D05C-1914-6D11-FBFF-29A74ECDDC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526" y="1666876"/>
            <a:ext cx="2816225" cy="308133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de-DE" dirty="0">
                <a:latin typeface="Raleway"/>
              </a:rPr>
              <a:t>Gottes Vorsatz bleibt bestehen (9,6-13)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93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54CA7-EA18-7521-029D-4AAFBB812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4670" y="1669625"/>
            <a:ext cx="6633329" cy="2024061"/>
          </a:xfrm>
        </p:spPr>
        <p:txBody>
          <a:bodyPr lIns="91440" tIns="45720" rIns="91440" bIns="45720" anchor="t">
            <a:normAutofit/>
          </a:bodyPr>
          <a:lstStyle/>
          <a:p>
            <a:pPr algn="l"/>
            <a:r>
              <a:rPr lang="de-DE" dirty="0">
                <a:latin typeface="Raleway"/>
              </a:rPr>
              <a:t>Gottes Gerechtigkeit bleibt bestehen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BBF061-974B-4DB4-98DA-37D733B31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4669" y="3101211"/>
            <a:ext cx="3446799" cy="521554"/>
          </a:xfrm>
        </p:spPr>
        <p:txBody>
          <a:bodyPr lIns="91440" tIns="45720" rIns="91440" bIns="45720" anchor="t"/>
          <a:lstStyle/>
          <a:p>
            <a:pPr algn="l"/>
            <a:r>
              <a:rPr lang="de-DE" dirty="0">
                <a:latin typeface="Raleway"/>
              </a:rPr>
              <a:t>Römer 9,14-18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A5039E-698D-6216-4811-549844DF4D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624657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1E71E-7473-8EA8-DAB5-761AFAF81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ACC994F-AB46-ACFE-2238-7A1682E567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de-DE" sz="2400" dirty="0">
                <a:latin typeface="Raleway SemiBold"/>
              </a:rPr>
              <a:t>Gottes </a:t>
            </a:r>
            <a:br>
              <a:rPr lang="de-DE" sz="2400" dirty="0">
                <a:latin typeface="Raleway SemiBold"/>
              </a:rPr>
            </a:br>
            <a:r>
              <a:rPr lang="de-DE" sz="2400" dirty="0">
                <a:latin typeface="Raleway SemiBold"/>
              </a:rPr>
              <a:t>souveräne Treue</a:t>
            </a:r>
            <a:endParaRPr lang="de-DE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022D64-A555-A8D7-D5B6-E1C20A71C3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pPr marL="514350" indent="-514350">
              <a:buFont typeface="+mj-lt"/>
              <a:buAutoNum type="arabicPeriod" startAt="14"/>
            </a:pPr>
            <a:r>
              <a:rPr lang="de-DE" dirty="0"/>
              <a:t>Was wollen wir nun sagen? Ist etwa Ungerechtigkeit bei Gott? Das sei ferne!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de-DE" dirty="0"/>
              <a:t>Denn zu Mose spricht er: »Wem ich gnädig bin, dem bin ich gnädig, und über wen ich mich erbarme, über den erbarme ich mich«.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de-DE" dirty="0"/>
              <a:t>So liegt es nun nicht an jemandes Wollen oder Laufen, sondern an Gottes Erbarmen.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6D93C1-B909-C47B-014D-1472C96CB1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Römer 9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D1078C-B011-324B-BD9C-F247E21B15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526" y="1666876"/>
            <a:ext cx="2816225" cy="308133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Raleway"/>
              </a:rPr>
              <a:t>Gottes Vorsatz bleibt bestehen (9,6-13)</a:t>
            </a:r>
          </a:p>
          <a:p>
            <a:r>
              <a:rPr lang="de-DE" dirty="0">
                <a:latin typeface="Raleway"/>
              </a:rPr>
              <a:t>Gottes Gerechtigkeit bleibt bestehen (9,14-18)</a:t>
            </a:r>
          </a:p>
        </p:txBody>
      </p:sp>
    </p:spTree>
    <p:extLst>
      <p:ext uri="{BB962C8B-B14F-4D97-AF65-F5344CB8AC3E}">
        <p14:creationId xmlns:p14="http://schemas.microsoft.com/office/powerpoint/2010/main" val="251185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10186-6208-3752-94B6-7157A20AA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438960D-C802-3608-9407-9D86F9045B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de-DE" sz="2400" dirty="0">
                <a:latin typeface="Raleway SemiBold"/>
              </a:rPr>
              <a:t>Gottes </a:t>
            </a:r>
            <a:br>
              <a:rPr lang="de-DE" sz="2400" dirty="0">
                <a:latin typeface="Raleway SemiBold"/>
              </a:rPr>
            </a:br>
            <a:r>
              <a:rPr lang="de-DE" sz="2400" dirty="0">
                <a:latin typeface="Raleway SemiBold"/>
              </a:rPr>
              <a:t>souveräne Treue</a:t>
            </a:r>
            <a:endParaRPr lang="de-DE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BCA4A4-11AD-6470-9E1B-3002860ECC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pPr marL="514350" indent="-514350">
              <a:buFont typeface="+mj-lt"/>
              <a:buAutoNum type="arabicPeriod" startAt="14"/>
            </a:pPr>
            <a:r>
              <a:rPr lang="de-DE" dirty="0"/>
              <a:t>Was wollen wir nun sagen? Ist etwa Ungerechtigkeit bei Gott? Das sei ferne!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Denn zu Mose spricht er: »Wem ich gnädig bin, dem bin ich gnädig, und über wen ich mich erbarme, über den erbarme ich mich«.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So liegt es nun nicht an jemandes Wollen oder Laufen, sondern an Gottes Erbarmen.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de-DE" dirty="0"/>
              <a:t>Denn die Schrift sagt zum Pharao: »Eben dazu habe ich dich aufstehen lassen, dass ich an dir meine Macht erweise, und dass mein Name verkündigt werde auf der ganzen Erde«.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de-DE" dirty="0"/>
              <a:t>So erbarmt er sich nun, über wen er will, und verstockt, wen er will. 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20F6B0-94F0-B57B-88B7-446F6A7761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Römer 9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FB98C7-C057-BF2E-FDEF-E03D4CB20C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526" y="1666876"/>
            <a:ext cx="2816225" cy="308133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Raleway"/>
              </a:rPr>
              <a:t>Gottes Vorsatz bleibt bestehen (9,6-13)</a:t>
            </a:r>
          </a:p>
          <a:p>
            <a:r>
              <a:rPr lang="de-DE" dirty="0">
                <a:latin typeface="Raleway"/>
              </a:rPr>
              <a:t>Gottes Gerechtigkeit bleibt bestehen (9,14-18)</a:t>
            </a:r>
          </a:p>
        </p:txBody>
      </p:sp>
    </p:spTree>
    <p:extLst>
      <p:ext uri="{BB962C8B-B14F-4D97-AF65-F5344CB8AC3E}">
        <p14:creationId xmlns:p14="http://schemas.microsoft.com/office/powerpoint/2010/main" val="204784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82DBB-7D96-6DCE-1970-A1EB7089F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7164B7E-BCFD-1FAB-4D82-BDCCE694B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de-DE" sz="2400" dirty="0">
                <a:latin typeface="Raleway SemiBold"/>
              </a:rPr>
              <a:t>Gottes </a:t>
            </a:r>
            <a:br>
              <a:rPr lang="de-DE" sz="2400" dirty="0">
                <a:latin typeface="Raleway SemiBold"/>
              </a:rPr>
            </a:br>
            <a:r>
              <a:rPr lang="de-DE" sz="2400" dirty="0">
                <a:latin typeface="Raleway SemiBold"/>
              </a:rPr>
              <a:t>souveräne Treue</a:t>
            </a:r>
            <a:endParaRPr lang="de-DE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15708C-9805-04D8-31D4-6DEA0DFAB2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pPr marL="514350" indent="-514350">
              <a:buFont typeface="+mj-lt"/>
              <a:buAutoNum type="arabicPeriod" startAt="14"/>
            </a:pPr>
            <a:r>
              <a:rPr lang="de-DE" dirty="0"/>
              <a:t>Was wollen wir nun sagen? Ist etwa Ungerechtigkeit bei Gott? Das sei ferne!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Denn zu Mose spricht er: »Wem ich gnädig bin, dem bin ich gnädig, und über wen ich mich erbarme, über den erbarme ich mich«.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So liegt es nun nicht an jemandes Wollen oder Laufen, sondern an Gottes Erbarmen.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de-DE" dirty="0"/>
              <a:t>Denn die Schrift sagt zum Pharao: »Eben dazu habe ich dich aufstehen lassen, </a:t>
            </a:r>
            <a:r>
              <a:rPr lang="de-DE" dirty="0">
                <a:solidFill>
                  <a:schemeClr val="bg1"/>
                </a:solidFill>
                <a:highlight>
                  <a:srgbClr val="849E9F"/>
                </a:highlight>
              </a:rPr>
              <a:t>dass ich an dir meine Macht erweise, und dass mein Name verkündigt werde auf der ganzen Erde</a:t>
            </a:r>
            <a:r>
              <a:rPr lang="de-DE" dirty="0"/>
              <a:t>«.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de-DE" dirty="0"/>
              <a:t>So erbarmt er sich nun, über wen er will, und verstockt, wen er will. 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3BAAC4B-5A4D-2BDE-FD8F-2E4E420167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Römer 9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3EFCD4-543D-FF5B-6E00-73DDBA7D3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526" y="1666876"/>
            <a:ext cx="2816225" cy="308133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Raleway"/>
              </a:rPr>
              <a:t>Gottes Vorsatz bleibt bestehen (9,6-13)</a:t>
            </a:r>
          </a:p>
          <a:p>
            <a:r>
              <a:rPr lang="de-DE" dirty="0">
                <a:latin typeface="Raleway"/>
              </a:rPr>
              <a:t>Gottes Gerechtigkeit bleibt bestehen (9,14-18)</a:t>
            </a:r>
          </a:p>
        </p:txBody>
      </p:sp>
    </p:spTree>
    <p:extLst>
      <p:ext uri="{BB962C8B-B14F-4D97-AF65-F5344CB8AC3E}">
        <p14:creationId xmlns:p14="http://schemas.microsoft.com/office/powerpoint/2010/main" val="927016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EDD3D-4148-9B5B-C845-2763A2DB8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Gebäude, Himmel, Bastion, draußen enthält.&#10;&#10;Automatisch generierte Beschreibung">
            <a:extLst>
              <a:ext uri="{FF2B5EF4-FFF2-40B4-BE49-F238E27FC236}">
                <a16:creationId xmlns:a16="http://schemas.microsoft.com/office/drawing/2014/main" id="{0300C4CC-F406-6086-6C18-86379D120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" y="0"/>
            <a:ext cx="12187833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A430028-B806-4934-B4B4-27475BBD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850" y="200024"/>
            <a:ext cx="5657849" cy="1454150"/>
          </a:xfrm>
        </p:spPr>
        <p:txBody>
          <a:bodyPr>
            <a:normAutofit/>
          </a:bodyPr>
          <a:lstStyle/>
          <a:p>
            <a:r>
              <a:rPr lang="de-DE" sz="5400" dirty="0"/>
              <a:t>Römer 9,6-18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18E8F8F-D04D-96C5-51E4-7635FACC03DF}"/>
              </a:ext>
            </a:extLst>
          </p:cNvPr>
          <p:cNvSpPr txBox="1">
            <a:spLocks/>
          </p:cNvSpPr>
          <p:nvPr/>
        </p:nvSpPr>
        <p:spPr>
          <a:xfrm>
            <a:off x="5276850" y="1260476"/>
            <a:ext cx="6600825" cy="372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33211A"/>
                </a:solidFill>
                <a:latin typeface="Raleway" panose="020B0503030101060003" pitchFamily="34" charset="0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Rettung hängt nicht von unserer Anstrengung ab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Gottes Gnade ist frei und unverdient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Gott ist in all Seinem Tun vollkommen gerecht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Gottes Ratschlüsse sind tiefer als unser Verstand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7002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0AF88D-3E45-8E1E-77F2-ECA05EEA2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E1AF8-7EC1-8EC2-F7DF-6A4425B4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50949"/>
            <a:ext cx="5838825" cy="2930525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“Wie ein weites Meer 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ist dein Wort, o Herr, 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unergründlich tief und reich”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4DFEDBF-F1BA-7280-87F2-1E3DD2C5C598}"/>
              </a:ext>
            </a:extLst>
          </p:cNvPr>
          <p:cNvSpPr txBox="1">
            <a:spLocks/>
          </p:cNvSpPr>
          <p:nvPr/>
        </p:nvSpPr>
        <p:spPr>
          <a:xfrm>
            <a:off x="5619750" y="4283075"/>
            <a:ext cx="6086475" cy="1606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33211A"/>
                </a:solidFill>
                <a:latin typeface="Raleway" panose="020B0503030101060003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“Dein Wort ist ein Licht auf meinem Weg”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90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06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Gebäude, Himmel, Bastion, draußen enthält.&#10;&#10;Automatisch generierte Beschreibung">
            <a:extLst>
              <a:ext uri="{FF2B5EF4-FFF2-40B4-BE49-F238E27FC236}">
                <a16:creationId xmlns:a16="http://schemas.microsoft.com/office/drawing/2014/main" id="{55D7E00B-1DBF-CFF3-B6F3-6C941660C7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" y="0"/>
            <a:ext cx="12187833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7EFA7B-D84D-86D6-429E-B4D4DE67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950" y="365125"/>
            <a:ext cx="5657849" cy="3222137"/>
          </a:xfrm>
        </p:spPr>
        <p:txBody>
          <a:bodyPr>
            <a:normAutofit/>
          </a:bodyPr>
          <a:lstStyle/>
          <a:p>
            <a:r>
              <a:rPr lang="de-DE" sz="5400" dirty="0">
                <a:latin typeface="Raleway"/>
              </a:rPr>
              <a:t>Gottes souveräne Treue</a:t>
            </a:r>
            <a:endParaRPr lang="de-DE" sz="5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288BD2-EB24-CD6F-5978-8869E4F8F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950" y="2759198"/>
            <a:ext cx="4318000" cy="828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latin typeface="Raleway"/>
              </a:rPr>
              <a:t>Römer 9,6-18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730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CDF61-0755-CC2E-AD37-CF7D4D6CF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B71A359-8BC5-7EB2-2C27-0CF3E6415D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de-DE" sz="2400" dirty="0">
                <a:latin typeface="Raleway SemiBold"/>
              </a:rPr>
              <a:t>Gottes </a:t>
            </a:r>
            <a:br>
              <a:rPr lang="de-DE" sz="2400" dirty="0">
                <a:latin typeface="Raleway SemiBold"/>
              </a:rPr>
            </a:br>
            <a:r>
              <a:rPr lang="de-DE" sz="2400" dirty="0">
                <a:latin typeface="Raleway SemiBold"/>
              </a:rPr>
              <a:t>souveräne Treue</a:t>
            </a:r>
            <a:endParaRPr lang="de-DE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CE2681-EA55-DDB6-8BFB-72E0DDC5EE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pPr marL="514350" indent="-514350">
              <a:buFont typeface="+mj-lt"/>
              <a:buAutoNum type="arabicPeriod" startAt="6"/>
            </a:pPr>
            <a:r>
              <a:rPr lang="de-DE" dirty="0"/>
              <a:t>Nicht aber, dass das Wort Gottes nun hinfällig wäre! Denn nicht alle, die von Israel abstammen, sind Israel;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de-DE" dirty="0"/>
              <a:t>auch sind nicht alle, weil sie Abrahams Same sind, Kinder, sondern »in Isaak soll dir ein Same berufen werden«.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de-DE" dirty="0"/>
              <a:t>Das heißt: Nicht die Kinder des Fleisches sind Kinder Gottes, sondern die Kinder der Verheißung werden als Same gerechnet.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de-DE" dirty="0"/>
              <a:t>Denn das ist ein Wort der Verheißung: »Um diese Zeit will ich kommen, und Sarah soll einen Sohn haben«.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09B574-21F1-A95F-4EE7-C9D9ECD0F8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Römer 9</a:t>
            </a:r>
          </a:p>
        </p:txBody>
      </p:sp>
    </p:spTree>
    <p:extLst>
      <p:ext uri="{BB962C8B-B14F-4D97-AF65-F5344CB8AC3E}">
        <p14:creationId xmlns:p14="http://schemas.microsoft.com/office/powerpoint/2010/main" val="334892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0858A-F18D-E9F4-F9D5-F92882F69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731877B-79DE-B61A-0FF7-688C354DF6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de-DE" sz="2400" dirty="0">
                <a:latin typeface="Raleway SemiBold"/>
              </a:rPr>
              <a:t>Gottes </a:t>
            </a:r>
            <a:br>
              <a:rPr lang="de-DE" sz="2400" dirty="0">
                <a:latin typeface="Raleway SemiBold"/>
              </a:rPr>
            </a:br>
            <a:r>
              <a:rPr lang="de-DE" sz="2400" dirty="0">
                <a:latin typeface="Raleway SemiBold"/>
              </a:rPr>
              <a:t>souveräne Treue</a:t>
            </a:r>
            <a:endParaRPr lang="de-DE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D6EFD4-30E0-EA31-C56A-3EF156B31B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pPr marL="514350" indent="-514350">
              <a:buFont typeface="+mj-lt"/>
              <a:buAutoNum type="arabicPeriod" startAt="10"/>
            </a:pPr>
            <a:r>
              <a:rPr lang="de-DE" dirty="0"/>
              <a:t>Und nicht allein dies, sondern auch, als Rebekka von ein und demselben, von unserem Vater Isaak, schwanger war,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de-DE" dirty="0"/>
              <a:t>als [die Kinder] noch nicht geboren waren und weder Gutes noch Böses getan hatten — damit der gemäß der Auserwählung gefasste Vorsatz Gottes bestehen bleibe, nicht aufgrund von Werken, sondern aufgrund des Berufenden —,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de-DE" dirty="0"/>
              <a:t>wurde zu ihr gesagt: »Der Ältere wird dem Jüngeren dienen«;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de-DE" dirty="0"/>
              <a:t>wie auch geschrieben steht: »Jakob habe ich geliebt, Esau aber habe ich gehasst«.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DB0588-0977-BC15-E07F-02065A1BA6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Römer 9</a:t>
            </a:r>
          </a:p>
        </p:txBody>
      </p:sp>
    </p:spTree>
    <p:extLst>
      <p:ext uri="{BB962C8B-B14F-4D97-AF65-F5344CB8AC3E}">
        <p14:creationId xmlns:p14="http://schemas.microsoft.com/office/powerpoint/2010/main" val="190668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281E9-E7C5-74D2-DAEB-02C166A28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F5F16-689A-858A-DFEF-BA99501C4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4670" y="1669625"/>
            <a:ext cx="6633329" cy="2024061"/>
          </a:xfrm>
        </p:spPr>
        <p:txBody>
          <a:bodyPr lIns="91440" tIns="45720" rIns="91440" bIns="45720" anchor="t">
            <a:normAutofit/>
          </a:bodyPr>
          <a:lstStyle/>
          <a:p>
            <a:pPr algn="l"/>
            <a:r>
              <a:rPr lang="de-DE" dirty="0">
                <a:latin typeface="Raleway"/>
              </a:rPr>
              <a:t>Gottes Vorsatz bleibt bestehen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1BE2D0-550D-9E90-685E-46EA481C9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4669" y="3101211"/>
            <a:ext cx="3446799" cy="521554"/>
          </a:xfrm>
        </p:spPr>
        <p:txBody>
          <a:bodyPr lIns="91440" tIns="45720" rIns="91440" bIns="45720" anchor="t"/>
          <a:lstStyle/>
          <a:p>
            <a:pPr algn="l"/>
            <a:r>
              <a:rPr lang="de-DE" dirty="0">
                <a:latin typeface="Raleway"/>
              </a:rPr>
              <a:t>Römer 9,6-13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C37CF3-E078-3634-CF64-19D624198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65639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E5171-9CC5-622A-DFB5-F451D179B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1D20E85-D8F3-81FC-6BE7-97C6D8D9C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de-DE" sz="2400" dirty="0">
                <a:latin typeface="Raleway SemiBold"/>
              </a:rPr>
              <a:t>Gottes </a:t>
            </a:r>
            <a:br>
              <a:rPr lang="de-DE" sz="2400" dirty="0">
                <a:latin typeface="Raleway SemiBold"/>
              </a:rPr>
            </a:br>
            <a:r>
              <a:rPr lang="de-DE" sz="2400" dirty="0">
                <a:latin typeface="Raleway SemiBold"/>
              </a:rPr>
              <a:t>souveräne Treue</a:t>
            </a:r>
            <a:endParaRPr lang="de-DE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99AEF4-8A8D-50E9-0508-E390C31D3B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pPr marL="514350" indent="-514350">
              <a:buFont typeface="+mj-lt"/>
              <a:buAutoNum type="arabicPeriod" startAt="6"/>
            </a:pPr>
            <a:r>
              <a:rPr lang="de-DE" dirty="0"/>
              <a:t>Nicht aber, dass das Wort Gottes nun hinfällig wäre! Denn nicht alle, die von Israel abstammen, sind Israel;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de-DE" dirty="0"/>
              <a:t>auch sind nicht alle, weil sie Abrahams Same sind, Kinder, sondern »in Isaak soll dir ein Same berufen werden«.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de-DE" dirty="0"/>
              <a:t>Das heißt: Nicht die Kinder des Fleisches sind Kinder Gottes, sondern die Kinder der Verheißung werden als Same gerechnet.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de-DE" dirty="0"/>
              <a:t>Denn das ist ein Wort der Verheißung: »Um diese Zeit will ich kommen, und Sarah soll einen Sohn haben«.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DB69924-B02F-6F03-6986-1027E03D5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Römer 9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F8BB6F-8C08-2C80-564D-B36DDDE33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526" y="1666876"/>
            <a:ext cx="2816225" cy="308133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de-DE" dirty="0">
                <a:latin typeface="Raleway"/>
              </a:rPr>
              <a:t>Gottes Vorsatz bleibt bestehen (9,6-13)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12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A784F-0593-978E-2D15-439A4F9A6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7243C95-CECE-5353-5E37-ED3F0A75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de-DE" sz="2400" dirty="0">
                <a:latin typeface="Raleway SemiBold"/>
              </a:rPr>
              <a:t>Gottes </a:t>
            </a:r>
            <a:br>
              <a:rPr lang="de-DE" sz="2400" dirty="0">
                <a:latin typeface="Raleway SemiBold"/>
              </a:rPr>
            </a:br>
            <a:r>
              <a:rPr lang="de-DE" sz="2400" dirty="0">
                <a:latin typeface="Raleway SemiBold"/>
              </a:rPr>
              <a:t>souveräne Treue</a:t>
            </a:r>
            <a:endParaRPr lang="de-DE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880D21-2AFE-EC4B-1C4F-CD1B1C105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pPr marL="514350" indent="-514350">
              <a:buFont typeface="+mj-lt"/>
              <a:buAutoNum type="arabicPeriod" startAt="10"/>
            </a:pPr>
            <a:r>
              <a:rPr lang="de-DE" dirty="0"/>
              <a:t>Und nicht allein dies, sondern auch, als Rebekka von ein und demselben, von unserem Vater Isaak, schwanger war,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de-DE" dirty="0"/>
              <a:t>als [die Kinder] noch nicht geboren waren und weder Gutes noch Böses getan hatten — damit der gemäß der Auserwählung gefasste Vorsatz Gottes bestehen bleibe, nicht aufgrund von Werken, sondern aufgrund des Berufenden —,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de-DE" dirty="0"/>
              <a:t>wurde zu ihr gesagt: »Der Ältere wird dem Jüngeren dienen«;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4B3927-42E5-4878-DCDB-9C16BCC8F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Römer 9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79595A-C7EE-4061-36AA-4FDA36271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526" y="1666876"/>
            <a:ext cx="2816225" cy="308133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de-DE" dirty="0">
                <a:latin typeface="Raleway"/>
              </a:rPr>
              <a:t>Gottes Vorsatz bleibt bestehen (9,6-13)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6730677"/>
      </p:ext>
    </p:extLst>
  </p:cSld>
  <p:clrMapOvr>
    <a:masterClrMapping/>
  </p:clrMapOvr>
</p:sld>
</file>

<file path=ppt/theme/theme1.xml><?xml version="1.0" encoding="utf-8"?>
<a:theme xmlns:a="http://schemas.openxmlformats.org/drawingml/2006/main" name="Folie Themenreih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Microsoft Office PowerPoint</Application>
  <PresentationFormat>Breitbild</PresentationFormat>
  <Paragraphs>97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Lato</vt:lpstr>
      <vt:lpstr>Raleway Light</vt:lpstr>
      <vt:lpstr>Raleway</vt:lpstr>
      <vt:lpstr>Arial</vt:lpstr>
      <vt:lpstr>Raleway SemiBold</vt:lpstr>
      <vt:lpstr>Folie Themenreihe</vt:lpstr>
      <vt:lpstr>“Wie ein weites Meer  ist dein Wort, o Herr,  unergründlich tief und reich”</vt:lpstr>
      <vt:lpstr>“Wie ein weites Meer  ist dein Wort, o Herr,  unergründlich tief und reich”</vt:lpstr>
      <vt:lpstr>PowerPoint-Präsentation</vt:lpstr>
      <vt:lpstr>Gottes souveräne Treue</vt:lpstr>
      <vt:lpstr>PowerPoint-Präsentation</vt:lpstr>
      <vt:lpstr>PowerPoint-Präsentation</vt:lpstr>
      <vt:lpstr>Gottes Vorsatz bleibt bestehen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Gottes Gerechtigkeit bleibt bestehen</vt:lpstr>
      <vt:lpstr>PowerPoint-Präsentation</vt:lpstr>
      <vt:lpstr>PowerPoint-Präsentation</vt:lpstr>
      <vt:lpstr>PowerPoint-Präsentation</vt:lpstr>
      <vt:lpstr>Römer 9,6-18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EFG Technik</dc:creator>
  <cp:lastModifiedBy>Immanuel Kühnlein</cp:lastModifiedBy>
  <cp:revision>74</cp:revision>
  <dcterms:created xsi:type="dcterms:W3CDTF">2023-02-20T18:38:09Z</dcterms:created>
  <dcterms:modified xsi:type="dcterms:W3CDTF">2026-01-18T07:14:19Z</dcterms:modified>
</cp:coreProperties>
</file>