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317" r:id="rId3"/>
    <p:sldId id="257" r:id="rId4"/>
    <p:sldId id="261" r:id="rId5"/>
    <p:sldId id="346" r:id="rId6"/>
    <p:sldId id="258" r:id="rId7"/>
    <p:sldId id="274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47" r:id="rId22"/>
    <p:sldId id="348" r:id="rId23"/>
    <p:sldId id="362" r:id="rId24"/>
    <p:sldId id="363" r:id="rId25"/>
    <p:sldId id="364" r:id="rId26"/>
    <p:sldId id="365" r:id="rId27"/>
    <p:sldId id="366" r:id="rId28"/>
    <p:sldId id="367" r:id="rId29"/>
    <p:sldId id="345" r:id="rId30"/>
    <p:sldId id="368" r:id="rId31"/>
    <p:sldId id="369" r:id="rId32"/>
  </p:sldIdLst>
  <p:sldSz cx="12192000" cy="6858000"/>
  <p:notesSz cx="6858000" cy="9144000"/>
  <p:embeddedFontLst>
    <p:embeddedFont>
      <p:font typeface="Lato" panose="020F0502020204030203" pitchFamily="34" charset="0"/>
      <p:regular r:id="rId33"/>
      <p:bold r:id="rId34"/>
      <p:italic r:id="rId35"/>
      <p:boldItalic r:id="rId36"/>
    </p:embeddedFont>
    <p:embeddedFont>
      <p:font typeface="Raleway" panose="020B0503030101060003" pitchFamily="34" charset="0"/>
      <p:regular r:id="rId37"/>
      <p:bold r:id="rId38"/>
      <p:italic r:id="rId39"/>
      <p:boldItalic r:id="rId40"/>
    </p:embeddedFont>
    <p:embeddedFont>
      <p:font typeface="Raleway Light" panose="020B0403030101060003" pitchFamily="34" charset="0"/>
      <p:regular r:id="rId41"/>
      <p:italic r:id="rId42"/>
    </p:embeddedFont>
    <p:embeddedFont>
      <p:font typeface="Raleway SemiBold" panose="020B0703030101060003" pitchFamily="34" charset="0"/>
      <p:bold r:id="rId43"/>
      <p:boldItalic r:id="rId44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11A"/>
    <a:srgbClr val="5C6F70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igttitel &amp; Textstel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418E0AE-5EA4-9C18-4313-397AA28F02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5" y="0"/>
            <a:ext cx="12188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16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r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A95ED324-CE05-4B20-6BFA-5913F1C185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4670" y="1485901"/>
            <a:ext cx="6633329" cy="20240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33211A"/>
                </a:solidFill>
              </a:defRPr>
            </a:lvl1pPr>
          </a:lstStyle>
          <a:p>
            <a:pPr algn="l"/>
            <a:r>
              <a:rPr lang="de-DE" sz="4800" dirty="0">
                <a:latin typeface="Raleway Light" panose="020B0403030101060003" pitchFamily="34" charset="0"/>
              </a:rPr>
              <a:t>Unterpunkt</a:t>
            </a:r>
            <a:br>
              <a:rPr lang="de-DE" sz="4800" dirty="0">
                <a:latin typeface="Raleway" panose="020B0503030101060003" pitchFamily="34" charset="0"/>
              </a:rPr>
            </a:br>
            <a:r>
              <a:rPr lang="de-DE" sz="4800" dirty="0">
                <a:latin typeface="Raleway" panose="020B0503030101060003" pitchFamily="34" charset="0"/>
              </a:rPr>
              <a:t>(</a:t>
            </a:r>
            <a:r>
              <a:rPr lang="de-DE" sz="4800" dirty="0">
                <a:latin typeface="Raleway SemiBold" panose="020B0703030101060003" pitchFamily="34" charset="0"/>
              </a:rPr>
              <a:t>Untertitel)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AE22A605-D608-A33E-9CD8-90C1225A0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4672" y="3602038"/>
            <a:ext cx="4361982" cy="521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33211A"/>
                </a:solidFill>
              </a:defRPr>
            </a:lvl1pPr>
          </a:lstStyle>
          <a:p>
            <a:pPr algn="l"/>
            <a:r>
              <a:rPr lang="de-DE" dirty="0">
                <a:latin typeface="Raleway Light" panose="020B0403030101060003" pitchFamily="34" charset="0"/>
              </a:rPr>
              <a:t>Bibelstelle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4981A0C6-B45A-44E2-E7A0-D9C857D680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575" y="1485901"/>
            <a:ext cx="2057400" cy="11957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80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de-DE" dirty="0"/>
              <a:t>1.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BD35153-7803-2BFF-61B8-7CC6A64B75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342" y="525"/>
            <a:ext cx="3083160" cy="6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6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 mit Bibel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587E797-413D-DBBE-126D-9E7A3A3EBA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" y="525"/>
            <a:ext cx="3083160" cy="6856949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2EAEBC-4305-DBBE-C675-53945F97C9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1526" y="668338"/>
            <a:ext cx="2816225" cy="1441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>
                    <a:lumMod val="85000"/>
                    <a:lumOff val="15000"/>
                  </a:schemeClr>
                </a:solidFill>
                <a:latin typeface="Raleway SemiBold" panose="020B0703030101060003" pitchFamily="34" charset="0"/>
              </a:defRPr>
            </a:lvl1pPr>
          </a:lstStyle>
          <a:p>
            <a:pPr lvl="0"/>
            <a:r>
              <a:rPr lang="de-DE" dirty="0">
                <a:latin typeface="Raleway" panose="020B0503030101060003" pitchFamily="34" charset="0"/>
              </a:rPr>
              <a:t>Thema</a:t>
            </a:r>
          </a:p>
          <a:p>
            <a:pPr lvl="0"/>
            <a:r>
              <a:rPr lang="de-DE" dirty="0">
                <a:latin typeface="Raleway" panose="020B0503030101060003" pitchFamily="34" charset="0"/>
              </a:rPr>
              <a:t>(Untertitel)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42C6CA0-4E74-9ADC-8161-19EBFCD7FF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1526" y="2400300"/>
            <a:ext cx="2816225" cy="2347913"/>
          </a:xfrm>
          <a:prstGeom prst="rect">
            <a:avLst/>
          </a:prstGeom>
        </p:spPr>
        <p:txBody>
          <a:bodyPr>
            <a:normAutofit/>
          </a:bodyPr>
          <a:lstStyle>
            <a:lvl1pPr marL="514350" indent="-514350" algn="l">
              <a:buFont typeface="+mj-lt"/>
              <a:buAutoNum type="arabicPeriod"/>
              <a:defRPr sz="2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de-DE" dirty="0"/>
              <a:t>… Unterpunkt</a:t>
            </a:r>
          </a:p>
          <a:p>
            <a:pPr lvl="0"/>
            <a:r>
              <a:rPr lang="de-DE" dirty="0"/>
              <a:t>… Unterpunkt</a:t>
            </a:r>
          </a:p>
          <a:p>
            <a:pPr lvl="0"/>
            <a:r>
              <a:rPr lang="de-DE" dirty="0"/>
              <a:t>… Unterpunkt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AD7FC9C-726B-7DA5-BACE-3691EC319E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81388" y="668338"/>
            <a:ext cx="8335962" cy="5749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3321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de-DE" dirty="0"/>
              <a:t>Bibeltext</a:t>
            </a:r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49C45E33-C17A-AB20-6493-9621F8BF45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81388" y="6418263"/>
            <a:ext cx="8335962" cy="35181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rgbClr val="33211A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de-DE" dirty="0"/>
              <a:t>Bibelstelle</a:t>
            </a:r>
          </a:p>
        </p:txBody>
      </p:sp>
    </p:spTree>
    <p:extLst>
      <p:ext uri="{BB962C8B-B14F-4D97-AF65-F5344CB8AC3E}">
        <p14:creationId xmlns:p14="http://schemas.microsoft.com/office/powerpoint/2010/main" val="20883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digttitel &amp; Textstelle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99EA722-4BCD-9F79-35B9-5F9CCB823F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18AD09C5-8C50-487A-1AB7-3E20E13CA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0" y="365125"/>
            <a:ext cx="5359399" cy="3222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dirty="0"/>
              <a:t>Thema</a:t>
            </a:r>
            <a:br>
              <a:rPr lang="de-DE" dirty="0"/>
            </a:br>
            <a:r>
              <a:rPr lang="de-DE" dirty="0"/>
              <a:t>(Untertitel)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514FEFF2-7B98-03B8-1F3E-FD917387776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94400" y="3612662"/>
            <a:ext cx="4318000" cy="828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de-DE" dirty="0"/>
              <a:t>Predigttext</a:t>
            </a:r>
          </a:p>
        </p:txBody>
      </p:sp>
    </p:spTree>
    <p:extLst>
      <p:ext uri="{BB962C8B-B14F-4D97-AF65-F5344CB8AC3E}">
        <p14:creationId xmlns:p14="http://schemas.microsoft.com/office/powerpoint/2010/main" val="109406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44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8DC8CBE-4127-5D04-117A-E19B657A35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81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75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4" r:id="rId5"/>
    <p:sldLayoutId id="214748365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aleway" panose="020B0503030101060003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Raleway" panose="020B05030301010600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06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341B3-5B40-9822-70D7-9EDC90B73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1A3689F-41E0-AE54-F330-2ECFCD0811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397292"/>
            <a:ext cx="3077751" cy="1441450"/>
          </a:xfrm>
        </p:spPr>
        <p:txBody>
          <a:bodyPr lIns="91440" tIns="45720" rIns="91440" bIns="45720" anchor="t"/>
          <a:lstStyle/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208D78-CAB7-40E3-F90D-A6B22F7550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7F6E969-A787-76C8-3D13-0B437FE02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397292"/>
            <a:ext cx="8555102" cy="6020972"/>
          </a:xfrm>
        </p:spPr>
        <p:txBody>
          <a:bodyPr lIns="91440" tIns="45720" rIns="91440" bIns="45720" anchor="t"/>
          <a:lstStyle/>
          <a:p>
            <a:endParaRPr lang="de-DE" i="1" dirty="0"/>
          </a:p>
          <a:p>
            <a:endParaRPr lang="de-DE" sz="3200" b="1" dirty="0"/>
          </a:p>
          <a:p>
            <a:endParaRPr lang="de-DE" sz="3200" b="1" dirty="0"/>
          </a:p>
          <a:p>
            <a:r>
              <a:rPr lang="de-DE" sz="3200" b="1" dirty="0"/>
              <a:t>Sprüche 10,9:</a:t>
            </a:r>
          </a:p>
          <a:p>
            <a:r>
              <a:rPr lang="de-DE" sz="3200" dirty="0"/>
              <a:t>Wer in Lauterkeit lebt, lebt sicher, </a:t>
            </a:r>
            <a:br>
              <a:rPr lang="de-DE" sz="3200" dirty="0"/>
            </a:br>
            <a:r>
              <a:rPr lang="de-DE" sz="3200" dirty="0"/>
              <a:t>wer aber krumme Wege wählt, muss schwitzen.</a:t>
            </a:r>
            <a:endParaRPr lang="de-DE" sz="3200" b="1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8FC0D61-9E62-6A63-6099-A6A8CEA86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1132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7EFA7B-D84D-86D6-429E-B4D4DE67E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50" y="206863"/>
            <a:ext cx="5868435" cy="3222137"/>
          </a:xfrm>
        </p:spPr>
        <p:txBody>
          <a:bodyPr/>
          <a:lstStyle/>
          <a:p>
            <a:r>
              <a:rPr lang="de-DE" b="1" dirty="0">
                <a:latin typeface="Raleway"/>
              </a:rPr>
              <a:t>Wie aufrichtig bist du wirklich?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288BD2-EB24-CD6F-5978-8869E4F8F74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4065" y="2912867"/>
            <a:ext cx="4318000" cy="8280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b="1" dirty="0">
                <a:solidFill>
                  <a:schemeClr val="tx1">
                    <a:lumMod val="85000"/>
                    <a:lumOff val="15000"/>
                  </a:schemeClr>
                </a:solidFill>
                <a:latin typeface="Raleway"/>
              </a:rPr>
              <a:t>Sprüche 3,27-35</a:t>
            </a:r>
            <a:endParaRPr lang="de-DE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26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27628-C72B-AA67-2F2F-7E44164EF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B26B1A8-7412-2490-F0CD-A5013205C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397292"/>
            <a:ext cx="3077751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E916DB-8538-0BBA-3381-478A9A871D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9B4E0EC-0F80-FD65-FA64-C1EB1BAA9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397292"/>
            <a:ext cx="8555102" cy="6020972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27"/>
            </a:pPr>
            <a:r>
              <a:rPr lang="de-DE" sz="3200" dirty="0"/>
              <a:t>Enthalte Gutes dem nicht vor, dem es gebührt, wenn es in der Macht deiner Hand steht, es zu tun! –</a:t>
            </a:r>
          </a:p>
          <a:p>
            <a:pPr marL="514350" indent="-514350">
              <a:buAutoNum type="arabicPlain" startAt="27"/>
            </a:pPr>
            <a:r>
              <a:rPr lang="de-DE" sz="3200" dirty="0"/>
              <a:t>Sage nicht zu deinem Nächsten: Geh, komm ⟨später⟩ wieder, und morgen will ich geben!, – wo du doch hast. –</a:t>
            </a:r>
          </a:p>
          <a:p>
            <a:pPr marL="514350" indent="-514350">
              <a:buAutoNum type="arabicPlain" startAt="27"/>
            </a:pPr>
            <a:r>
              <a:rPr lang="de-DE" sz="3200" dirty="0"/>
              <a:t>Schmiede nicht Böses gegen deinen Nächsten, während er vertrauensvoll bei dir wohnt! –</a:t>
            </a:r>
          </a:p>
          <a:p>
            <a:pPr marL="514350" indent="-514350">
              <a:buAutoNum type="arabicPlain" startAt="27"/>
            </a:pPr>
            <a:r>
              <a:rPr lang="de-DE" sz="3200" dirty="0"/>
              <a:t>Geh mit keinem grundlos vor Gericht, wenn er dir nichts Böses angetan! –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DB7DA05-9785-D7B7-A4F9-A8C2091C13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3,27-35</a:t>
            </a:r>
          </a:p>
        </p:txBody>
      </p:sp>
    </p:spTree>
    <p:extLst>
      <p:ext uri="{BB962C8B-B14F-4D97-AF65-F5344CB8AC3E}">
        <p14:creationId xmlns:p14="http://schemas.microsoft.com/office/powerpoint/2010/main" val="2074930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E320A-E5C5-5595-B083-ADFD78732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E8A5A38-971C-61D2-6F92-05E12F9847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397292"/>
            <a:ext cx="3077751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4EE1CD-B1CE-1574-7FE1-0F4873158D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355916-FFF1-BF14-BE90-1CDC50C9E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397292"/>
            <a:ext cx="8555102" cy="6020972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31"/>
            </a:pPr>
            <a:r>
              <a:rPr lang="de-DE" sz="3200" dirty="0"/>
              <a:t>Beneide nicht den Mann der Gewalttat und wähle keinen seiner Wege! – </a:t>
            </a:r>
          </a:p>
          <a:p>
            <a:pPr marL="514350" indent="-514350">
              <a:buAutoNum type="arabicPlain" startAt="31"/>
            </a:pPr>
            <a:r>
              <a:rPr lang="de-DE" sz="3200" dirty="0"/>
              <a:t>Denn ein Gräuel für den HERRN ist, wer sich auf Abwege begibt; doch mit den Aufrichtigen hält er seinen Rat.</a:t>
            </a:r>
          </a:p>
          <a:p>
            <a:pPr marL="514350" indent="-514350">
              <a:buAutoNum type="arabicPlain" startAt="31"/>
            </a:pPr>
            <a:r>
              <a:rPr lang="de-DE" sz="3200" dirty="0"/>
              <a:t>Der Fluch des HERRN fällt auf das Haus des Gottlosen, doch die Wohnung der Gerechten segnet er.</a:t>
            </a:r>
          </a:p>
          <a:p>
            <a:pPr marL="514350" indent="-514350">
              <a:buAutoNum type="arabicPlain" startAt="31"/>
            </a:pPr>
            <a:r>
              <a:rPr lang="de-DE" sz="3200" dirty="0"/>
              <a:t>Den Spöttern gegenüber spottet er, den Demütigen aber gibt er Gnade.</a:t>
            </a:r>
          </a:p>
          <a:p>
            <a:pPr marL="514350" indent="-514350">
              <a:buAutoNum type="arabicPlain" startAt="31"/>
            </a:pPr>
            <a:r>
              <a:rPr lang="de-DE" sz="3200" dirty="0"/>
              <a:t>Ehre erben die Weisen, die Toren aber tragen Schande davon. 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FB7187-7159-034A-4F77-3F3B71CDD7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3,27-35</a:t>
            </a:r>
          </a:p>
        </p:txBody>
      </p:sp>
    </p:spTree>
    <p:extLst>
      <p:ext uri="{BB962C8B-B14F-4D97-AF65-F5344CB8AC3E}">
        <p14:creationId xmlns:p14="http://schemas.microsoft.com/office/powerpoint/2010/main" val="283171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854CA7-EA18-7521-029D-4AAFBB812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4669" y="1485901"/>
            <a:ext cx="7721901" cy="2024061"/>
          </a:xfrm>
        </p:spPr>
        <p:txBody>
          <a:bodyPr lIns="91440" tIns="45720" rIns="91440" bIns="45720" anchor="t">
            <a:normAutofit/>
          </a:bodyPr>
          <a:lstStyle/>
          <a:p>
            <a:pPr algn="l"/>
            <a:br>
              <a:rPr lang="de-DE" dirty="0">
                <a:latin typeface="Raleway"/>
              </a:rPr>
            </a:br>
            <a:r>
              <a:rPr lang="de-DE" b="1" dirty="0">
                <a:latin typeface="Raleway"/>
              </a:rPr>
              <a:t>Aufrichtig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gegenüber Menschen</a:t>
            </a:r>
            <a:endParaRPr lang="de-DE" b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BBBF061-974B-4DB4-98DA-37D733B31D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/>
          <a:lstStyle/>
          <a:p>
            <a:r>
              <a:rPr lang="de-DE" dirty="0">
                <a:latin typeface="Raleway"/>
              </a:rPr>
              <a:t>Sprüche 3,27-31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6A5039E-698D-6216-4811-549844DF4D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7938" y="2055068"/>
            <a:ext cx="2057400" cy="1195755"/>
          </a:xfrm>
        </p:spPr>
        <p:txBody>
          <a:bodyPr/>
          <a:lstStyle/>
          <a:p>
            <a:r>
              <a:rPr lang="de-DE" dirty="0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413240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B987D-D07F-34DE-19DA-DD0407214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226C5B-720B-AAF2-DA21-D060CD5ED8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A54FAC-6DE2-F0B6-8A00-6EFABC4735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Weiterführende Stellen:</a:t>
            </a:r>
            <a:br>
              <a:rPr lang="de-DE" sz="2000" noProof="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Spr 31,11.23.28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2Mo 20,12; Kol 3,20-21;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1Tim 5,3ff; Spr 23,22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Eph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5,28.33;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Mt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22,21; 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Hebr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13,17; Röm 12,4-8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3FE5F1-FFE4-B38E-F9D7-60BE589DC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 algn="just">
              <a:buFont typeface="Arial" panose="020B0604020202020204" pitchFamily="34" charset="0"/>
              <a:buAutoNum type="arabicPlain" startAt="27"/>
            </a:pPr>
            <a:r>
              <a:rPr lang="de-DE" dirty="0"/>
              <a:t>Enthalte Gutes dem nicht vor, dem es gebührt, wenn es in der Macht deiner Hand steht, es zu tun! –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06B90DC-5136-8FD6-D9DF-D77EB7FC1A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7597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DC880-6932-3F36-890C-5C00D267D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EF962A-BEE7-6129-E014-92F5305E96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3AE73E-027A-3A91-A481-C9FE06FBDD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Weiterführende Stellen:</a:t>
            </a:r>
            <a:br>
              <a:rPr lang="de-DE" sz="2000" noProof="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</a:b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Mt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22,39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3Mo 19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05C5EFE-C703-DCFB-6232-614AE5C9B4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Font typeface="Arial" panose="020B0604020202020204" pitchFamily="34" charset="0"/>
              <a:buAutoNum type="arabicPlain" startAt="27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Enthalte Gutes dem nicht vor, dem es gebührt, wenn es in der Macht deiner Hand steht, es zu tun! –</a:t>
            </a:r>
          </a:p>
          <a:p>
            <a:pPr marL="514350" indent="-514350">
              <a:buFont typeface="Arial" panose="020B0604020202020204" pitchFamily="34" charset="0"/>
              <a:buAutoNum type="arabicPlain" startAt="27"/>
            </a:pPr>
            <a:r>
              <a:rPr lang="de-DE" dirty="0"/>
              <a:t>Sage nicht zu deinem Nächsten: Geh, komm ⟨später⟩ wieder, und morgen will ich geben!, – wo du doch hast. –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267EB52-E7E4-B09F-F225-270F64989C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3283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345B1-8BFD-342E-EBB5-DAA24E745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2ED8FFE-AE2A-2477-9861-8CC8B77016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4CFFFF-7B5C-772A-AB20-F96776B46B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Weiterführende Stellen:</a:t>
            </a:r>
            <a:br>
              <a:rPr lang="de-DE" sz="2000" noProof="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</a:b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Mt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22,39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3Mo 19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1A6D13-A70E-239D-804C-16361EC62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Font typeface="Arial" panose="020B0604020202020204" pitchFamily="34" charset="0"/>
              <a:buAutoNum type="arabicPlain" startAt="27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Enthalte Gutes dem nicht vor, dem es gebührt, wenn es in der Macht deiner Hand steht, es zu tun! –</a:t>
            </a:r>
          </a:p>
          <a:p>
            <a:pPr marL="514350" indent="-514350">
              <a:buFont typeface="Arial" panose="020B0604020202020204" pitchFamily="34" charset="0"/>
              <a:buAutoNum type="arabicPlain" startAt="27"/>
            </a:pPr>
            <a:r>
              <a:rPr lang="de-DE" dirty="0"/>
              <a:t>Sage nicht zu deinem Nächsten: Geh, komm ⟨später⟩ wieder, und morgen will ich geben!, – wo du doch hast. –</a:t>
            </a:r>
          </a:p>
          <a:p>
            <a:pPr algn="just"/>
            <a:endParaRPr lang="de-DE" dirty="0"/>
          </a:p>
          <a:p>
            <a:r>
              <a:rPr lang="de-DE" b="1" dirty="0"/>
              <a:t>3. Mose 19,18b:</a:t>
            </a:r>
          </a:p>
          <a:p>
            <a:r>
              <a:rPr lang="de-DE" dirty="0"/>
              <a:t>…und du sollst deinen Nächsten lieben wie dich selbst. Ich bin der HERR.</a:t>
            </a:r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FA3CB35-BEBE-A4A2-1F67-26C4E1247F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8099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1A8A2-99A5-6C1E-AFF2-D3094D2CE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91EA27F-7059-8DC9-09CD-D34577F285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97CB2E-EB87-0F49-CBF6-74EFE4588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56F847-B2D2-C0E3-BC35-54ED90E97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r>
              <a:rPr lang="de-DE" b="1" dirty="0"/>
              <a:t>Galater 6,9-10:</a:t>
            </a:r>
          </a:p>
          <a:p>
            <a:pPr marL="514350" indent="-514350">
              <a:buAutoNum type="arabicPlain" startAt="9"/>
            </a:pPr>
            <a:r>
              <a:rPr lang="de-DE" dirty="0"/>
              <a:t>Lasst uns aber im </a:t>
            </a:r>
            <a:r>
              <a:rPr lang="de-DE" dirty="0" err="1"/>
              <a:t>Gutestun</a:t>
            </a:r>
            <a:r>
              <a:rPr lang="de-DE" dirty="0"/>
              <a:t> nicht müde werden! Denn zur bestimmten Zeit werden wir ernten, wenn wir nicht ermatten. </a:t>
            </a:r>
          </a:p>
          <a:p>
            <a:pPr marL="514350" indent="-514350">
              <a:buAutoNum type="arabicPlain" startAt="9"/>
            </a:pPr>
            <a:r>
              <a:rPr lang="de-DE" dirty="0"/>
              <a:t>Lasst uns also nun, wie wir Gelegenheit haben, allen gegenüber das Gute wirken, am meisten aber gegenüber den Hausgenossen des Glaubens!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24C8CAE-6C59-7149-6105-67871E034F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3929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8B20D-AF18-D39A-BD35-0B687360A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1EEE81-95DF-7864-6EC3-3129F1958E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B250CD-8FF7-CB3D-2193-3BA2F640E0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8120DF-9E8E-2F77-0B51-531478EE0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r>
              <a:rPr lang="de-DE" b="1" dirty="0"/>
              <a:t>Galater 6,9-10:</a:t>
            </a:r>
          </a:p>
          <a:p>
            <a:pPr marL="514350" indent="-514350">
              <a:buAutoNum type="arabicPlain" startAt="9"/>
            </a:pPr>
            <a:r>
              <a:rPr lang="de-DE" dirty="0"/>
              <a:t>Lasst uns aber im </a:t>
            </a:r>
            <a:r>
              <a:rPr lang="de-DE" dirty="0" err="1"/>
              <a:t>Gutestun</a:t>
            </a:r>
            <a:r>
              <a:rPr lang="de-DE" dirty="0"/>
              <a:t> nicht müde werden! Denn zur bestimmten Zeit werden wir ernten, wenn wir nicht ermatten. </a:t>
            </a:r>
          </a:p>
          <a:p>
            <a:pPr marL="514350" indent="-514350">
              <a:buAutoNum type="arabicPlain" startAt="9"/>
            </a:pPr>
            <a:r>
              <a:rPr lang="de-DE" dirty="0"/>
              <a:t>Lasst uns also nun, wie wir Gelegenheit haben, allen gegenüber das Gute wirken, am meisten aber gegenüber den Hausgenossen des Glaubens!</a:t>
            </a:r>
          </a:p>
          <a:p>
            <a:pPr algn="just"/>
            <a:br>
              <a:rPr lang="de-DE" sz="1600" dirty="0"/>
            </a:br>
            <a:r>
              <a:rPr lang="de-DE" b="1" dirty="0"/>
              <a:t>1. Johannes 3,17:</a:t>
            </a:r>
          </a:p>
          <a:p>
            <a:r>
              <a:rPr lang="de-DE" dirty="0"/>
              <a:t>Wer aber irdischen Besitz hat und sieht seinen Bruder Mangel leiden und verschließt sein Herz vor ihm, wie bleibt die Liebe Gottes in ihm?</a:t>
            </a:r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8BF770-B388-D2FD-7268-81CBDB34DF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5984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795F1-B035-C229-D6AB-0D8B8FF9D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69FF3EB-A145-1A8B-475B-A01589DF08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BCB249-4743-31EE-E3C1-CC5D6EF41A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Weiterführende Stellen: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Jak 4,17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12E203-39CF-785F-4718-22F6B174C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r>
              <a:rPr lang="de-DE" b="1" dirty="0"/>
              <a:t>Sprüche 14,21</a:t>
            </a:r>
            <a:r>
              <a:rPr lang="de-DE" dirty="0"/>
              <a:t>: </a:t>
            </a:r>
          </a:p>
          <a:p>
            <a:r>
              <a:rPr lang="de-DE" dirty="0"/>
              <a:t>Wer seinem Nächsten Verachtung zeigt, sündigt; aber wohl dem, der sich über die Elenden erbarmt!</a:t>
            </a:r>
          </a:p>
          <a:p>
            <a:endParaRPr lang="de-DE" b="1" dirty="0"/>
          </a:p>
          <a:p>
            <a:r>
              <a:rPr lang="de-DE" b="1" dirty="0"/>
              <a:t>Sprüche 11,25</a:t>
            </a:r>
            <a:r>
              <a:rPr lang="de-DE" dirty="0"/>
              <a:t>: </a:t>
            </a:r>
          </a:p>
          <a:p>
            <a:r>
              <a:rPr lang="de-DE" dirty="0"/>
              <a:t>Wer gern wohltut, wird reichlich gesättigt, und wer ⟨andere⟩ tränkt, wird auch selbst getränkt. </a:t>
            </a:r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189122B-4489-B7D2-7539-2B6C2826DE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448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68D27-7650-F6F2-0638-9E65CD52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75FDAC-BA1B-68B7-0BBE-E05BD974A8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4889FE-548F-1FBF-E4FA-541D1AB970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752598-AFFD-9565-783D-508FFECAF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 algn="just">
              <a:buAutoNum type="arabicPlain" startAt="29"/>
            </a:pPr>
            <a:r>
              <a:rPr lang="de-DE" dirty="0"/>
              <a:t>Schmiede nicht Böses gegen deinen Nächsten, während er vertrauensvoll bei dir wohnt! –</a:t>
            </a:r>
          </a:p>
          <a:p>
            <a:pPr algn="just"/>
            <a:endParaRPr lang="de-DE" dirty="0"/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7FA23B6-C223-FAB7-70FF-19AB140DF0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0048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7CD3C-2A92-24BF-0BCB-EDAB3ED1D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478B3F2-409E-D00A-0983-0422379ECF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E4CD90-F824-D207-750D-DC8E6BCE02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7546BF4-E96E-8066-959C-CAAC82AE4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 algn="just">
              <a:buAutoNum type="arabicPlain" startAt="29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Schmiede nicht Böses gegen deinen Nächsten, während er vertrauensvoll bei dir wohnt! –</a:t>
            </a:r>
          </a:p>
          <a:p>
            <a:pPr algn="just"/>
            <a:endParaRPr lang="de-DE" dirty="0"/>
          </a:p>
          <a:p>
            <a:pPr algn="just"/>
            <a:r>
              <a:rPr lang="de-DE" b="1" dirty="0"/>
              <a:t>Markus 7,21-23:</a:t>
            </a:r>
          </a:p>
          <a:p>
            <a:pPr marL="514350" indent="-514350">
              <a:buAutoNum type="arabicPlain" startAt="21"/>
            </a:pPr>
            <a:r>
              <a:rPr lang="de-DE" dirty="0"/>
              <a:t>Denn von innen aus dem Herzen der Menschen kommen die bösen Gedanken hervor: Unzucht, Dieberei, Mord, </a:t>
            </a:r>
          </a:p>
          <a:p>
            <a:pPr marL="514350" indent="-514350">
              <a:buAutoNum type="arabicPlain" startAt="21"/>
            </a:pPr>
            <a:r>
              <a:rPr lang="de-DE" dirty="0"/>
              <a:t>Ehebruch, Habsucht, Bosheit, Arglist, Ausschweifung, Neid, Lästerung, Hochmut, Torheit; </a:t>
            </a:r>
          </a:p>
          <a:p>
            <a:pPr marL="514350" indent="-514350">
              <a:buAutoNum type="arabicPlain" startAt="21"/>
            </a:pPr>
            <a:r>
              <a:rPr lang="de-DE" dirty="0"/>
              <a:t>alle diese bösen Dinge kommen von innen heraus und verunreinigen den Menschen.  </a:t>
            </a:r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0B2AF36-C6A9-9EB2-0C15-8C51B2E380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3588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C5CF6-600D-A89C-DA27-730C7CE01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D2F9A97-A8C1-DEF7-3779-F73788C541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F90EF7E-3A84-38CA-49E5-8B47871628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685850F-FE94-A66C-4E83-9A6060B6E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 algn="just">
              <a:buAutoNum type="arabicPlain" startAt="29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Schmiede nicht Böses gegen deinen Nächsten, während er vertrauensvoll bei dir wohnt! –</a:t>
            </a:r>
          </a:p>
          <a:p>
            <a:pPr algn="just"/>
            <a:endParaRPr lang="de-DE" dirty="0"/>
          </a:p>
          <a:p>
            <a:pPr algn="just"/>
            <a:endParaRPr lang="de-DE" dirty="0"/>
          </a:p>
          <a:p>
            <a:pPr algn="just"/>
            <a:r>
              <a:rPr lang="de-DE" b="1" dirty="0"/>
              <a:t>Sprüche 14,22:</a:t>
            </a:r>
          </a:p>
          <a:p>
            <a:r>
              <a:rPr lang="de-DE" dirty="0"/>
              <a:t>Gehen nicht irre ⟨alle⟩, die Böses schmieden? </a:t>
            </a:r>
            <a:br>
              <a:rPr lang="de-DE" dirty="0"/>
            </a:br>
            <a:r>
              <a:rPr lang="de-DE" dirty="0"/>
              <a:t>Aber Gnade und Treue ⟨erfahren die⟩, die Gutes schmieden. </a:t>
            </a:r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091BA01-CE86-1A42-2B95-06E87F0C37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6059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7F283-244A-3D15-159D-6F474DF2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2972F74-587A-EB0F-5451-78CAB6DA05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26326E-6BCC-16CF-4186-2ECAA7A3D1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Weiterführende Stellen: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Ps 55,13-15</a:t>
            </a: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F54094A-3AED-2176-3B54-CEE6D6B04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 algn="just">
              <a:buAutoNum type="arabicPlain" startAt="29"/>
            </a:pPr>
            <a:r>
              <a:rPr lang="de-DE" dirty="0"/>
              <a:t>Schmiede nicht Böses gegen deinen Nächsten, </a:t>
            </a:r>
            <a:r>
              <a:rPr lang="de-DE" b="1" dirty="0">
                <a:solidFill>
                  <a:srgbClr val="C00000"/>
                </a:solidFill>
              </a:rPr>
              <a:t>während er vertrauensvoll bei dir wohnt! –</a:t>
            </a:r>
          </a:p>
          <a:p>
            <a:pPr algn="just"/>
            <a:endParaRPr lang="de-DE" dirty="0"/>
          </a:p>
          <a:p>
            <a:pPr algn="just"/>
            <a:endParaRPr lang="de-DE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8723D65-A093-C633-C1AE-6E6B8328E2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1103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653DB-DC2C-C40D-1B2C-D941A7790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96981FF-8AD0-2855-38D6-54936EFFA4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BFFF19-CEAB-C066-4D7F-61217F68A8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1C9A8DB-A74D-8955-F822-BDE28238B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r>
              <a:rPr lang="de-DE" b="1" dirty="0"/>
              <a:t>Hebräer 12,14-15:</a:t>
            </a:r>
          </a:p>
          <a:p>
            <a:pPr marL="514350" indent="-514350">
              <a:buAutoNum type="arabicPlain" startAt="14"/>
            </a:pPr>
            <a:r>
              <a:rPr lang="de-DE" dirty="0"/>
              <a:t>Jagt dem Frieden mit allen nach und der Heiligung, ohne die niemand den Herrn schauen wird; </a:t>
            </a:r>
          </a:p>
          <a:p>
            <a:pPr marL="514350" indent="-514350">
              <a:buAutoNum type="arabicPlain" startAt="14"/>
            </a:pPr>
            <a:r>
              <a:rPr lang="de-DE" dirty="0"/>
              <a:t>und achtet darauf, dass nicht jemand an der Gnade Gottes Mangel leidet, dass nicht irgendeine Wurzel der Bitterkeit aufsprosst und ⟨euch⟩ zur Last wird und durch sie viele verunreinigt werden;</a:t>
            </a:r>
          </a:p>
          <a:p>
            <a:pPr algn="just"/>
            <a:endParaRPr lang="de-DE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702EE3-3ECE-559F-BD57-C099EC6A3F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4558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6BABF-6316-B0E5-E064-90FDF17C5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1833402-17CF-615E-66BC-6E685FF2C0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A91ADDE-D105-EDF6-7B7D-A5CB0BEF19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4AE8C6-67C9-D3B4-0F56-FEF317B03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 algn="just">
              <a:buAutoNum type="arabicPlain" startAt="30"/>
            </a:pPr>
            <a:r>
              <a:rPr lang="de-DE" dirty="0"/>
              <a:t>Geh mit keinem grundlos vor Gericht, wenn er dir nichts Böses angetan! –</a:t>
            </a:r>
          </a:p>
          <a:p>
            <a:pPr algn="just"/>
            <a:endParaRPr lang="de-DE" dirty="0"/>
          </a:p>
          <a:p>
            <a:pPr algn="just"/>
            <a:endParaRPr lang="de-DE" dirty="0"/>
          </a:p>
          <a:p>
            <a:pPr algn="just"/>
            <a:endParaRPr lang="de-DE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101E30-E5F1-1DA1-8F5A-4332A224D2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9847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AB38E-57E8-EBF8-9821-2F7601748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81C5882-EF2C-6F0F-0C4B-304AF6115F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F16A26-3FB0-B2CC-56E4-679D953CE7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D1703B-6027-6D27-79B5-A9E060595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 algn="just">
              <a:buAutoNum type="arabicPlain" startAt="30"/>
            </a:pPr>
            <a:r>
              <a:rPr lang="de-DE" dirty="0"/>
              <a:t>Geh mit keinem grundlos vor Gericht, wenn er dir nichts Böses angetan! –</a:t>
            </a:r>
          </a:p>
          <a:p>
            <a:pPr algn="just"/>
            <a:endParaRPr lang="de-DE" dirty="0"/>
          </a:p>
          <a:p>
            <a:pPr algn="just"/>
            <a:r>
              <a:rPr lang="de-DE" b="1" dirty="0"/>
              <a:t>Sprüche 17,14-15:</a:t>
            </a:r>
          </a:p>
          <a:p>
            <a:pPr marL="514350" indent="-514350">
              <a:buAutoNum type="arabicPlain" startAt="14"/>
            </a:pPr>
            <a:r>
              <a:rPr lang="de-DE" dirty="0"/>
              <a:t>⟨Wie⟩ einer, der Wasser entfesselt, ⟨so⟩ ist der Anfang eines Streites; bevor also der Rechtsstreit losbricht, lass ab! </a:t>
            </a:r>
          </a:p>
          <a:p>
            <a:pPr marL="514350" indent="-514350">
              <a:buAutoNum type="arabicPlain" startAt="14"/>
            </a:pPr>
            <a:r>
              <a:rPr lang="de-DE" dirty="0"/>
              <a:t>Wer den Schuldigen gerecht spricht und wer den Gerechten für schuldig erklärt – ein Gräuel für den HERRN sind sie alle beide. </a:t>
            </a:r>
          </a:p>
          <a:p>
            <a:pPr algn="just"/>
            <a:endParaRPr lang="de-DE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901038B-4501-22A9-B0CA-4C68613336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7566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9A4A6-3487-C67D-941D-241A1D04B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69A68C7-75B2-CAB6-1FB5-2E27E2E99C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3F7AC0-8A41-E017-CAFC-7DAB67033E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36914"/>
            <a:ext cx="3024413" cy="5159829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b="1" dirty="0">
                <a:latin typeface="Raleway"/>
              </a:rPr>
              <a:t>Aufrichtig gegenüber Menschen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(V.27-31)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Weiterführende Stellen: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Spr 1,10ff</a:t>
            </a: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99A7BC-80A7-7E5B-3028-E34E141C3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 algn="just">
              <a:buFont typeface="Arial" panose="020B0604020202020204" pitchFamily="34" charset="0"/>
              <a:buAutoNum type="arabicPlain" startAt="31"/>
            </a:pPr>
            <a:r>
              <a:rPr lang="de-DE" dirty="0"/>
              <a:t>Beneide nicht den Mann der Gewalttat und wähle keinen seiner Wege! – </a:t>
            </a:r>
          </a:p>
          <a:p>
            <a:pPr algn="just"/>
            <a:endParaRPr lang="de-DE" dirty="0"/>
          </a:p>
          <a:p>
            <a:pPr algn="just"/>
            <a:endParaRPr lang="de-DE" dirty="0"/>
          </a:p>
          <a:p>
            <a:pPr algn="just"/>
            <a:endParaRPr lang="de-DE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E6BC0B8-4DBE-75B1-1E49-1999E6B6F3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1253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4256A-EC58-4306-D6A1-5747E31C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B2E01-AEB5-2986-BF7D-A07460B98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4669" y="1485901"/>
            <a:ext cx="7721901" cy="2024061"/>
          </a:xfrm>
        </p:spPr>
        <p:txBody>
          <a:bodyPr lIns="91440" tIns="45720" rIns="91440" bIns="45720" anchor="t">
            <a:normAutofit/>
          </a:bodyPr>
          <a:lstStyle/>
          <a:p>
            <a:pPr algn="l"/>
            <a:br>
              <a:rPr lang="de-DE" dirty="0">
                <a:latin typeface="Raleway"/>
              </a:rPr>
            </a:br>
            <a:r>
              <a:rPr lang="de-DE" b="1" dirty="0">
                <a:latin typeface="Raleway"/>
              </a:rPr>
              <a:t>Aufrichtig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gegenüber Gott</a:t>
            </a:r>
            <a:endParaRPr lang="de-DE" b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1245259-83D4-CA7B-B3A4-3BED465142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/>
          <a:lstStyle/>
          <a:p>
            <a:r>
              <a:rPr lang="de-DE" dirty="0">
                <a:latin typeface="Raleway"/>
              </a:rPr>
              <a:t>Sprüche 3,32-35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9974F9-744A-67AC-AF32-BB263F25AC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7938" y="2055068"/>
            <a:ext cx="2057400" cy="1195755"/>
          </a:xfrm>
        </p:spPr>
        <p:txBody>
          <a:bodyPr/>
          <a:lstStyle/>
          <a:p>
            <a:r>
              <a:rPr lang="de-DE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545277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BE0AB-C844-671E-8F4F-5CC80C279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88999A2-F7FE-440B-6B22-40C6DC944C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B00488-5F71-4C32-D0FF-5E4404AE53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08922"/>
            <a:ext cx="3024413" cy="5187821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dirty="0">
                <a:latin typeface="Raleway"/>
              </a:rPr>
              <a:t>Aufrichtig gegenüber Menschen </a:t>
            </a:r>
            <a:br>
              <a:rPr lang="de-DE" dirty="0">
                <a:latin typeface="Raleway"/>
              </a:rPr>
            </a:br>
            <a:r>
              <a:rPr lang="de-DE" dirty="0">
                <a:latin typeface="Raleway"/>
              </a:rPr>
              <a:t>(V.27-31)</a:t>
            </a:r>
          </a:p>
          <a:p>
            <a:r>
              <a:rPr lang="de-DE" b="1" dirty="0">
                <a:latin typeface="Raleway"/>
              </a:rPr>
              <a:t>Aufrichtig gegenüber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Gott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(V.32-35)</a:t>
            </a:r>
            <a:endParaRPr lang="de-DE" sz="1800" b="1" dirty="0">
              <a:latin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076927-E990-FA7B-052A-706197846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32"/>
            </a:pPr>
            <a:r>
              <a:rPr lang="de-DE" dirty="0"/>
              <a:t>Denn ein Gräuel für den HERRN ist, wer sich auf Abwege begibt; doch mit den Aufrichtigen hält er seinen Rat.</a:t>
            </a:r>
          </a:p>
          <a:p>
            <a:pPr marL="514350" indent="-514350">
              <a:buAutoNum type="arabicPlain" startAt="32"/>
            </a:pPr>
            <a:r>
              <a:rPr lang="de-DE" dirty="0"/>
              <a:t>Der Fluch des HERRN fällt auf das Haus des Gottlosen, doch die Wohnung der Gerechten segnet er.</a:t>
            </a:r>
          </a:p>
          <a:p>
            <a:pPr marL="514350" indent="-514350">
              <a:buAutoNum type="arabicPlain" startAt="32"/>
            </a:pPr>
            <a:r>
              <a:rPr lang="de-DE" dirty="0"/>
              <a:t>Den Spöttern gegenüber spottet er, den Demütigen aber gibt er Gnade.</a:t>
            </a:r>
          </a:p>
          <a:p>
            <a:pPr marL="514350" indent="-514350">
              <a:buAutoNum type="arabicPlain" startAt="32"/>
            </a:pPr>
            <a:r>
              <a:rPr lang="de-DE" dirty="0"/>
              <a:t>Ehre erben die Weisen, die Toren aber tragen Schande davon. 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40AB1E-73FF-D165-2215-1EA230A90C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0581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3A811-2A4E-4841-F6CA-DEC70BFA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A8602FA-FD87-1A0D-3DAC-321828BB5B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1AF716-5CF2-98C0-971E-47A749447D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08922"/>
            <a:ext cx="3024413" cy="5187821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dirty="0">
                <a:latin typeface="Raleway"/>
              </a:rPr>
              <a:t>Aufrichtig gegenüber Menschen </a:t>
            </a:r>
            <a:br>
              <a:rPr lang="de-DE" dirty="0">
                <a:latin typeface="Raleway"/>
              </a:rPr>
            </a:br>
            <a:r>
              <a:rPr lang="de-DE" dirty="0">
                <a:latin typeface="Raleway"/>
              </a:rPr>
              <a:t>(V.27-31)</a:t>
            </a:r>
          </a:p>
          <a:p>
            <a:r>
              <a:rPr lang="de-DE" b="1" dirty="0">
                <a:latin typeface="Raleway"/>
              </a:rPr>
              <a:t>Aufrichtig gegenüber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Gott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(V.32-35)</a:t>
            </a:r>
            <a:endParaRPr lang="de-DE" sz="1800" b="1" dirty="0">
              <a:latin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1BC3E89-0024-3775-3A9D-9459281FB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32"/>
            </a:pPr>
            <a:r>
              <a:rPr lang="de-DE" dirty="0"/>
              <a:t>Denn ein Gräuel für den HERRN ist, wer sich auf Abwege begibt; doch mit den Aufrichtigen hält er seinen Rat.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DF7B4FE-CD34-5E52-74E3-9039B144D1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7467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F18F4-C9AB-BF11-152F-9481498FD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A53EC03-1966-A403-4C5E-E23B5CB4D1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996BDE-78C6-4DA4-F7CD-99E3A7E8B5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08922"/>
            <a:ext cx="3024413" cy="5187821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dirty="0">
                <a:latin typeface="Raleway"/>
              </a:rPr>
              <a:t>Aufrichtig gegenüber Menschen </a:t>
            </a:r>
            <a:br>
              <a:rPr lang="de-DE" dirty="0">
                <a:latin typeface="Raleway"/>
              </a:rPr>
            </a:br>
            <a:r>
              <a:rPr lang="de-DE" dirty="0">
                <a:latin typeface="Raleway"/>
              </a:rPr>
              <a:t>(V.27-31)</a:t>
            </a:r>
          </a:p>
          <a:p>
            <a:r>
              <a:rPr lang="de-DE" b="1" dirty="0">
                <a:latin typeface="Raleway"/>
              </a:rPr>
              <a:t>Aufrichtig gegenüber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Gott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(V.32-35)</a:t>
            </a:r>
            <a:endParaRPr lang="de-DE" sz="1800" b="1" dirty="0">
              <a:latin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Weiterführende Stellen: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Joh 14,21.23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5119866-9544-BD69-AD1B-6D2D0CD75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32"/>
            </a:pPr>
            <a:r>
              <a:rPr lang="de-DE" dirty="0"/>
              <a:t>Denn ein Gräuel für den HERRN ist, wer sich auf Abwege begibt; doch mit den Aufrichtigen hält er seinen Rat.</a:t>
            </a:r>
          </a:p>
          <a:p>
            <a:br>
              <a:rPr lang="de-DE" dirty="0"/>
            </a:br>
            <a:r>
              <a:rPr lang="de-DE" b="1" dirty="0"/>
              <a:t>Sprüche 2,7:</a:t>
            </a:r>
          </a:p>
          <a:p>
            <a:r>
              <a:rPr lang="de-DE" dirty="0"/>
              <a:t>Er hält für die Aufrichtigen Gelingen bereit…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A34B9F-38EF-C2C2-F762-34640DA185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7789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08A61-4FE6-2F05-B460-4FA650CFA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3E81555-F546-BBB1-848F-929E42166D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FAD536-4792-C6E9-D08A-4D8FB149FF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08922"/>
            <a:ext cx="3024413" cy="5187821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dirty="0">
                <a:latin typeface="Raleway"/>
              </a:rPr>
              <a:t>Aufrichtig gegenüber Menschen </a:t>
            </a:r>
            <a:br>
              <a:rPr lang="de-DE" dirty="0">
                <a:latin typeface="Raleway"/>
              </a:rPr>
            </a:br>
            <a:r>
              <a:rPr lang="de-DE" dirty="0">
                <a:latin typeface="Raleway"/>
              </a:rPr>
              <a:t>(V.27-31)</a:t>
            </a:r>
          </a:p>
          <a:p>
            <a:r>
              <a:rPr lang="de-DE" b="1" dirty="0">
                <a:latin typeface="Raleway"/>
              </a:rPr>
              <a:t>Aufrichtig gegenüber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Gott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(V.32-35)</a:t>
            </a:r>
            <a:endParaRPr lang="de-DE" sz="1800" b="1" dirty="0">
              <a:latin typeface="Raleway"/>
            </a:endParaRPr>
          </a:p>
          <a:p>
            <a:pPr marL="0" indent="0">
              <a:buNone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Weiterführende Stellen: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Joh 14,21.23</a:t>
            </a: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76460B-C42C-9A3C-FF34-A62205F10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32"/>
            </a:pPr>
            <a:r>
              <a:rPr lang="de-DE" dirty="0"/>
              <a:t>Denn ein Gräuel für den HERRN ist, wer sich auf Abwege begibt; doch mit den Aufrichtigen hält er seinen Rat.</a:t>
            </a:r>
          </a:p>
          <a:p>
            <a:br>
              <a:rPr lang="de-DE" dirty="0"/>
            </a:br>
            <a:r>
              <a:rPr lang="de-DE" b="1" dirty="0"/>
              <a:t>Sprüche 2,7:</a:t>
            </a:r>
          </a:p>
          <a:p>
            <a:r>
              <a:rPr lang="de-DE" dirty="0"/>
              <a:t>Er hält für die Aufrichtigen Gelingen bereit…</a:t>
            </a:r>
          </a:p>
          <a:p>
            <a:pPr algn="just"/>
            <a:endParaRPr lang="de-DE" sz="3200" dirty="0"/>
          </a:p>
          <a:p>
            <a:r>
              <a:rPr lang="de-DE" b="1" dirty="0"/>
              <a:t>Psalm 25,14:</a:t>
            </a:r>
          </a:p>
          <a:p>
            <a:r>
              <a:rPr lang="de-DE" dirty="0"/>
              <a:t>Der HERR zieht ins Vertrauen, die ihn fürchten, </a:t>
            </a:r>
            <a:br>
              <a:rPr lang="de-DE" dirty="0"/>
            </a:br>
            <a:r>
              <a:rPr lang="de-DE" dirty="0"/>
              <a:t>und sein Bund ⟨dient dazu⟩, sie zu unterweisen.</a:t>
            </a:r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6BF6329-2F71-81BF-06E2-6B0983411C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500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9BDCC-1810-5B6C-5C3D-B52FD25FD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86B410B-2916-0D7A-D02F-06A22F8538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1ABE39-7545-716D-78DE-9191CD9D87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08922"/>
            <a:ext cx="3024413" cy="5187821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dirty="0">
                <a:latin typeface="Raleway"/>
              </a:rPr>
              <a:t>Aufrichtig gegenüber Menschen </a:t>
            </a:r>
            <a:br>
              <a:rPr lang="de-DE" dirty="0">
                <a:latin typeface="Raleway"/>
              </a:rPr>
            </a:br>
            <a:r>
              <a:rPr lang="de-DE" dirty="0">
                <a:latin typeface="Raleway"/>
              </a:rPr>
              <a:t>(V.27-31)</a:t>
            </a:r>
          </a:p>
          <a:p>
            <a:r>
              <a:rPr lang="de-DE" b="1" dirty="0">
                <a:latin typeface="Raleway"/>
              </a:rPr>
              <a:t>Aufrichtig gegenüber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Gott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(V.32-35)</a:t>
            </a:r>
            <a:endParaRPr lang="de-DE" sz="1800" b="1" dirty="0">
              <a:latin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D3413E4-759E-18AA-5B42-00FC597F8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32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Denn ein Gräuel für den HERRN ist, wer sich auf Abwege begibt; doch mit den Aufrichtigen hält er seinen Rat.</a:t>
            </a:r>
          </a:p>
          <a:p>
            <a:pPr marL="514350" indent="-514350">
              <a:buAutoNum type="arabicPlain" startAt="32"/>
            </a:pPr>
            <a:r>
              <a:rPr lang="de-DE" dirty="0"/>
              <a:t>Der Fluch des HERRN fällt auf das Haus des Gottlosen, doch die Wohnung der Gerechten segnet er.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F7EC597-48E5-2CB6-507D-04171C0E20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9924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0A09A-4928-B4D0-6E45-DDC59B7B8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28E9D33-292C-79F5-F1BE-176BB8EB1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D0130B-1B55-03D5-96F3-AFFF41F354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08922"/>
            <a:ext cx="3024413" cy="5187821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dirty="0">
                <a:latin typeface="Raleway"/>
              </a:rPr>
              <a:t>Aufrichtig gegenüber Menschen </a:t>
            </a:r>
            <a:br>
              <a:rPr lang="de-DE" dirty="0">
                <a:latin typeface="Raleway"/>
              </a:rPr>
            </a:br>
            <a:r>
              <a:rPr lang="de-DE" dirty="0">
                <a:latin typeface="Raleway"/>
              </a:rPr>
              <a:t>(V.27-31)</a:t>
            </a:r>
          </a:p>
          <a:p>
            <a:r>
              <a:rPr lang="de-DE" b="1" dirty="0">
                <a:latin typeface="Raleway"/>
              </a:rPr>
              <a:t>Aufrichtig gegenüber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Gott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(V.32-35)</a:t>
            </a:r>
            <a:endParaRPr lang="de-DE" sz="1800" b="1" dirty="0">
              <a:latin typeface="Raleway"/>
            </a:endParaRPr>
          </a:p>
          <a:p>
            <a:pPr marL="0" indent="0">
              <a:buNone/>
              <a:defRPr/>
            </a:pPr>
            <a:r>
              <a:rPr lang="de-DE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  <a:t>Weiterführende Stellen:</a:t>
            </a:r>
            <a:br>
              <a:rPr lang="de-DE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</a:br>
            <a:r>
              <a:rPr lang="de-DE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  <a:t>Spr 1,22ff; Röm 3,19</a:t>
            </a:r>
            <a:br>
              <a:rPr lang="de-DE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</a:br>
            <a:r>
              <a:rPr lang="de-DE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  <a:t>Jak 4,6; 1Petr 5,5</a:t>
            </a:r>
            <a:endParaRPr lang="de-DE" sz="2000" b="1" dirty="0">
              <a:latin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A9328F-7783-48CC-C445-0B2039F84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32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Denn ein Gräuel für den HERRN ist, wer sich auf Abwege begibt; doch mit den Aufrichtigen hält er seinen Rat.</a:t>
            </a:r>
          </a:p>
          <a:p>
            <a:pPr marL="514350" indent="-514350">
              <a:buAutoNum type="arabicPlain" startAt="32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Der Fluch des HERRN fällt auf das Haus des Gottlosen, doch die Wohnung der Gerechten segnet er.</a:t>
            </a:r>
          </a:p>
          <a:p>
            <a:pPr marL="514350" indent="-514350">
              <a:buAutoNum type="arabicPlain" startAt="32"/>
            </a:pPr>
            <a:r>
              <a:rPr lang="de-DE" dirty="0"/>
              <a:t>Den Spöttern gegenüber spottet er, den Demütigen aber gibt er Gnade.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F50D5E-C939-0157-DEE2-4989524507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89784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39CBC-937F-3EF0-2B27-D4FCD3C47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747B070-44E4-BF99-1269-9C13366FCF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17200"/>
            <a:ext cx="3077752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9125F5-3BD1-7907-1757-B31BA0C6CD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8" y="1408922"/>
            <a:ext cx="3024413" cy="5187821"/>
          </a:xfrm>
        </p:spPr>
        <p:txBody>
          <a:bodyPr lIns="91440" tIns="45720" rIns="91440" bIns="45720" anchor="t">
            <a:normAutofit/>
          </a:bodyPr>
          <a:lstStyle/>
          <a:p>
            <a:pPr marL="0" indent="0">
              <a:buNone/>
            </a:pPr>
            <a:endParaRPr lang="de-DE" sz="800" dirty="0">
              <a:latin typeface="Raleway"/>
            </a:endParaRPr>
          </a:p>
          <a:p>
            <a:r>
              <a:rPr lang="de-DE" dirty="0">
                <a:latin typeface="Raleway"/>
              </a:rPr>
              <a:t>Aufrichtig gegenüber Menschen </a:t>
            </a:r>
            <a:br>
              <a:rPr lang="de-DE" dirty="0">
                <a:latin typeface="Raleway"/>
              </a:rPr>
            </a:br>
            <a:r>
              <a:rPr lang="de-DE" dirty="0">
                <a:latin typeface="Raleway"/>
              </a:rPr>
              <a:t>(V.27-31)</a:t>
            </a:r>
          </a:p>
          <a:p>
            <a:r>
              <a:rPr lang="de-DE" b="1" dirty="0">
                <a:latin typeface="Raleway"/>
              </a:rPr>
              <a:t>Aufrichtig gegenüber 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Gott</a:t>
            </a:r>
            <a:br>
              <a:rPr lang="de-DE" b="1" dirty="0">
                <a:latin typeface="Raleway"/>
              </a:rPr>
            </a:br>
            <a:r>
              <a:rPr lang="de-DE" b="1" dirty="0">
                <a:latin typeface="Raleway"/>
              </a:rPr>
              <a:t>(V.32-35)</a:t>
            </a:r>
            <a:endParaRPr lang="de-DE" sz="1800" b="1" dirty="0">
              <a:latin typeface="Raleway"/>
            </a:endParaRPr>
          </a:p>
          <a:p>
            <a:pPr marL="0" indent="0">
              <a:buNone/>
              <a:defRPr/>
            </a:pPr>
            <a:r>
              <a:rPr lang="de-DE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  <a:t>Weiterführende Stellen:</a:t>
            </a:r>
            <a:br>
              <a:rPr lang="de-DE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</a:br>
            <a:r>
              <a:rPr lang="de-DE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Raleway"/>
              </a:rPr>
              <a:t>1Petr 1,3-4</a:t>
            </a:r>
            <a:endParaRPr lang="de-DE" sz="2000" b="1" dirty="0">
              <a:latin typeface="Ralewa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de-DE" b="1" dirty="0">
              <a:latin typeface="Raleway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639717A-6AE0-1B60-4ADC-6902DB1CF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643233"/>
            <a:ext cx="8335962" cy="5775030"/>
          </a:xfrm>
        </p:spPr>
        <p:txBody>
          <a:bodyPr lIns="91440" tIns="45720" rIns="91440" bIns="45720" anchor="t"/>
          <a:lstStyle/>
          <a:p>
            <a:pPr marL="514350" indent="-514350">
              <a:buAutoNum type="arabicPlain" startAt="32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Denn ein Gräuel für den HERRN ist, wer sich auf Abwege begibt; doch mit den Aufrichtigen hält er seinen Rat.</a:t>
            </a:r>
          </a:p>
          <a:p>
            <a:pPr marL="514350" indent="-514350">
              <a:buAutoNum type="arabicPlain" startAt="32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Der Fluch des HERRN fällt auf das Haus des Gottlosen, doch die Wohnung der Gerechten segnet er.</a:t>
            </a:r>
          </a:p>
          <a:p>
            <a:pPr marL="514350" indent="-514350">
              <a:buAutoNum type="arabicPlain" startAt="32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Den Spöttern gegenüber spottet er, den Demütigen aber gibt er Gnade.</a:t>
            </a:r>
          </a:p>
          <a:p>
            <a:pPr marL="514350" indent="-514350">
              <a:buAutoNum type="arabicPlain" startAt="32"/>
            </a:pPr>
            <a:r>
              <a:rPr lang="de-DE" dirty="0"/>
              <a:t>Ehre erben die Weisen, die Toren aber tragen Schande davon. </a:t>
            </a:r>
          </a:p>
          <a:p>
            <a:pPr algn="just"/>
            <a:endParaRPr lang="de-DE" sz="3200" dirty="0"/>
          </a:p>
          <a:p>
            <a:pPr algn="just"/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0E72F58-CD97-AEE6-AAE6-71551A373F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Sprüche 3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2076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5A072-EB79-8145-F79D-A7D1126CC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5EAD6A8-9031-34E1-5381-0D71842FE3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t"/>
          <a:lstStyle/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C830E6-EBB6-DFE1-AAEE-83029F1E29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F1A57FC-D38D-7D61-185C-377B7B088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569166"/>
            <a:ext cx="8335962" cy="5849097"/>
          </a:xfrm>
        </p:spPr>
        <p:txBody>
          <a:bodyPr lIns="91440" tIns="45720" rIns="91440" bIns="45720" anchor="t"/>
          <a:lstStyle/>
          <a:p>
            <a:pPr algn="ctr"/>
            <a:r>
              <a:rPr lang="de-DE" sz="3600" b="1" dirty="0"/>
              <a:t>Wie aufrichtig bist du wirklich?</a:t>
            </a:r>
            <a:br>
              <a:rPr lang="de-DE" sz="3600" b="1" dirty="0"/>
            </a:br>
            <a:r>
              <a:rPr lang="de-DE" sz="3600" dirty="0"/>
              <a:t>(Sprüche 3,27-35)</a:t>
            </a:r>
            <a:br>
              <a:rPr lang="de-DE" sz="3600" dirty="0"/>
            </a:br>
            <a:endParaRPr lang="de-DE" sz="3600" b="1" dirty="0"/>
          </a:p>
          <a:p>
            <a:pPr marL="742950" indent="-742950">
              <a:buAutoNum type="arabicPeriod"/>
            </a:pPr>
            <a:r>
              <a:rPr lang="de-DE" sz="3600" dirty="0"/>
              <a:t>Aufrichtig gegenüber Menschen</a:t>
            </a:r>
          </a:p>
          <a:p>
            <a:pPr marL="742950" indent="-742950">
              <a:buAutoNum type="arabicPeriod"/>
            </a:pPr>
            <a:r>
              <a:rPr lang="de-DE" sz="3600" dirty="0"/>
              <a:t>Aufrichtig gegenüber Gott</a:t>
            </a:r>
          </a:p>
          <a:p>
            <a:endParaRPr lang="de-DE" sz="3600" dirty="0"/>
          </a:p>
          <a:p>
            <a:endParaRPr lang="de-DE" sz="3200" dirty="0"/>
          </a:p>
          <a:p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488409-452C-2CC2-0077-1ECFB72001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3315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4C55-39DC-1071-7602-C0C245A6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66C8C2B-14EB-4C8E-DD76-8BF6C936B8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t"/>
          <a:lstStyle/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D5A1AA-EA70-C71C-D6E3-4CC82907D0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6AC866-5E7E-92EB-159E-C3C43D1E7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569166"/>
            <a:ext cx="8335962" cy="5849097"/>
          </a:xfrm>
        </p:spPr>
        <p:txBody>
          <a:bodyPr lIns="91440" tIns="45720" rIns="91440" bIns="45720" anchor="t"/>
          <a:lstStyle/>
          <a:p>
            <a:pPr algn="ctr"/>
            <a:r>
              <a:rPr lang="de-DE" sz="3600" b="1" dirty="0"/>
              <a:t>Wie aufrichtig bist du wirklich?</a:t>
            </a:r>
            <a:br>
              <a:rPr lang="de-DE" sz="3600" b="1" dirty="0"/>
            </a:br>
            <a:r>
              <a:rPr lang="de-DE" sz="3600" dirty="0"/>
              <a:t>(Sprüche 3,27-35)</a:t>
            </a:r>
            <a:br>
              <a:rPr lang="de-DE" sz="3600" dirty="0"/>
            </a:br>
            <a:endParaRPr lang="de-DE" sz="3600" b="1" dirty="0"/>
          </a:p>
          <a:p>
            <a:pPr marL="742950" indent="-742950">
              <a:buAutoNum type="arabicPeriod"/>
            </a:pPr>
            <a:r>
              <a:rPr lang="de-DE" sz="3600" dirty="0">
                <a:solidFill>
                  <a:schemeClr val="bg1">
                    <a:lumMod val="65000"/>
                  </a:schemeClr>
                </a:solidFill>
              </a:rPr>
              <a:t>Aufrichtig gegenüber Menschen</a:t>
            </a:r>
          </a:p>
          <a:p>
            <a:pPr marL="742950" indent="-742950">
              <a:buAutoNum type="arabicPeriod"/>
            </a:pPr>
            <a:r>
              <a:rPr lang="de-DE" sz="3600" dirty="0">
                <a:solidFill>
                  <a:schemeClr val="bg1">
                    <a:lumMod val="65000"/>
                  </a:schemeClr>
                </a:solidFill>
              </a:rPr>
              <a:t>Aufrichtig gegenüber Gott</a:t>
            </a:r>
          </a:p>
          <a:p>
            <a:endParaRPr lang="de-DE" sz="3600" dirty="0"/>
          </a:p>
          <a:p>
            <a:r>
              <a:rPr lang="de-DE" sz="3000" b="1" dirty="0"/>
              <a:t>Sprüche 11,20:</a:t>
            </a:r>
          </a:p>
          <a:p>
            <a:r>
              <a:rPr lang="de-DE" sz="3000" dirty="0"/>
              <a:t>Ein Gräuel für den HERRN sind die mit verschlagenem Herzen; aber sein Wohlgefallen sind ⟨Menschen⟩ mit untadligem Wandel. </a:t>
            </a:r>
          </a:p>
          <a:p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873E8EA-248B-0D91-C2D7-93B03C7757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3311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393BD-F319-5A79-23D2-2557C3242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C38A67B-9DDF-AFD3-FBEC-FE5AEB637C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668338"/>
            <a:ext cx="3077751" cy="1441450"/>
          </a:xfrm>
        </p:spPr>
        <p:txBody>
          <a:bodyPr lIns="91440" tIns="45720" rIns="91440" bIns="45720" anchor="t"/>
          <a:lstStyle/>
          <a:p>
            <a:pPr algn="ctr"/>
            <a:r>
              <a:rPr lang="de-DE" dirty="0"/>
              <a:t>Wie aufrichtig bist du wirklich?</a:t>
            </a:r>
          </a:p>
          <a:p>
            <a:pPr algn="ctr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7E8E50-E5DC-93B9-4BDB-0785ABF3C7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rmAutofit/>
          </a:bodyPr>
          <a:lstStyle/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FDCB9C-220B-02CD-3447-603C2A0AA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81388" y="569166"/>
            <a:ext cx="8583094" cy="5849097"/>
          </a:xfrm>
        </p:spPr>
        <p:txBody>
          <a:bodyPr lIns="91440" tIns="45720" rIns="91440" bIns="45720" anchor="t"/>
          <a:lstStyle/>
          <a:p>
            <a:r>
              <a:rPr lang="de-DE" sz="3200" b="1" dirty="0"/>
              <a:t>Sprüche 11,20:</a:t>
            </a:r>
          </a:p>
          <a:p>
            <a:r>
              <a:rPr lang="de-DE" sz="3200" dirty="0"/>
              <a:t>Ein Gräuel für den HERRN sind die mit verschlagenem Herzen; </a:t>
            </a:r>
            <a:br>
              <a:rPr lang="de-DE" sz="3200" dirty="0"/>
            </a:br>
            <a:r>
              <a:rPr lang="de-DE" sz="3200" dirty="0"/>
              <a:t>aber sein Wohlgefallen sind ⟨Menschen⟩ mit untadligem Wandel. </a:t>
            </a:r>
          </a:p>
          <a:p>
            <a:endParaRPr lang="de-DE" sz="3200" dirty="0"/>
          </a:p>
          <a:p>
            <a:r>
              <a:rPr lang="de-DE" sz="3200" b="1" dirty="0"/>
              <a:t>Sprüche 10,9:</a:t>
            </a:r>
            <a:r>
              <a:rPr lang="de-DE" sz="3200" dirty="0"/>
              <a:t> </a:t>
            </a:r>
          </a:p>
          <a:p>
            <a:r>
              <a:rPr lang="de-DE" sz="3200" dirty="0"/>
              <a:t>Wer in Lauterkeit lebt, lebt sicher, </a:t>
            </a:r>
            <a:br>
              <a:rPr lang="de-DE" sz="3200" dirty="0"/>
            </a:br>
            <a:r>
              <a:rPr lang="de-DE" sz="3200" dirty="0"/>
              <a:t>wer aber krumme Wege wählt, muss schwitzen.</a:t>
            </a:r>
          </a:p>
          <a:p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8D41829-7875-6379-2D44-D8569B91FF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437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lie Themenreih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1858</Words>
  <Application>Microsoft Office PowerPoint</Application>
  <PresentationFormat>Breitbild</PresentationFormat>
  <Paragraphs>225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7" baseType="lpstr">
      <vt:lpstr>Raleway</vt:lpstr>
      <vt:lpstr>Lato</vt:lpstr>
      <vt:lpstr>Raleway Light</vt:lpstr>
      <vt:lpstr>Arial</vt:lpstr>
      <vt:lpstr>Raleway SemiBold</vt:lpstr>
      <vt:lpstr>Folie Themenreihe</vt:lpstr>
      <vt:lpstr>PowerPoint-Präsentation</vt:lpstr>
      <vt:lpstr>PowerPoint-Präsentation</vt:lpstr>
      <vt:lpstr>Wie aufrichtig bist du wirklich?</vt:lpstr>
      <vt:lpstr>PowerPoint-Präsentation</vt:lpstr>
      <vt:lpstr>PowerPoint-Präsentation</vt:lpstr>
      <vt:lpstr> Aufrichtig  gegenüber Menschen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Aufrichtig  gegenüber Gott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EFG Technik</dc:creator>
  <cp:lastModifiedBy>Daniel Vogelsang</cp:lastModifiedBy>
  <cp:revision>62</cp:revision>
  <dcterms:created xsi:type="dcterms:W3CDTF">2023-02-20T18:38:09Z</dcterms:created>
  <dcterms:modified xsi:type="dcterms:W3CDTF">2026-10-30T11:24:10Z</dcterms:modified>
</cp:coreProperties>
</file>